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3"/>
  </p:notesMasterIdLst>
  <p:sldIdLst>
    <p:sldId id="346" r:id="rId2"/>
    <p:sldId id="428" r:id="rId3"/>
    <p:sldId id="429" r:id="rId4"/>
    <p:sldId id="430" r:id="rId5"/>
    <p:sldId id="431" r:id="rId6"/>
    <p:sldId id="516" r:id="rId7"/>
    <p:sldId id="432" r:id="rId8"/>
    <p:sldId id="433" r:id="rId9"/>
    <p:sldId id="466" r:id="rId10"/>
    <p:sldId id="434" r:id="rId11"/>
    <p:sldId id="435" r:id="rId12"/>
    <p:sldId id="467" r:id="rId13"/>
    <p:sldId id="470" r:id="rId14"/>
    <p:sldId id="471" r:id="rId15"/>
    <p:sldId id="472" r:id="rId16"/>
    <p:sldId id="473" r:id="rId17"/>
    <p:sldId id="474" r:id="rId18"/>
    <p:sldId id="489" r:id="rId19"/>
    <p:sldId id="481" r:id="rId20"/>
    <p:sldId id="490" r:id="rId21"/>
    <p:sldId id="495" r:id="rId22"/>
    <p:sldId id="486" r:id="rId23"/>
    <p:sldId id="496" r:id="rId24"/>
    <p:sldId id="499" r:id="rId25"/>
    <p:sldId id="497" r:id="rId26"/>
    <p:sldId id="498" r:id="rId27"/>
    <p:sldId id="475" r:id="rId28"/>
    <p:sldId id="477" r:id="rId29"/>
    <p:sldId id="476" r:id="rId30"/>
    <p:sldId id="468" r:id="rId31"/>
    <p:sldId id="469" r:id="rId32"/>
    <p:sldId id="478" r:id="rId33"/>
    <p:sldId id="479" r:id="rId34"/>
    <p:sldId id="480" r:id="rId35"/>
    <p:sldId id="438" r:id="rId36"/>
    <p:sldId id="439" r:id="rId37"/>
    <p:sldId id="491" r:id="rId38"/>
    <p:sldId id="494" r:id="rId39"/>
    <p:sldId id="440" r:id="rId40"/>
    <p:sldId id="500" r:id="rId41"/>
    <p:sldId id="502" r:id="rId42"/>
    <p:sldId id="503" r:id="rId43"/>
    <p:sldId id="504" r:id="rId44"/>
    <p:sldId id="442" r:id="rId45"/>
    <p:sldId id="505" r:id="rId46"/>
    <p:sldId id="514" r:id="rId47"/>
    <p:sldId id="518" r:id="rId48"/>
    <p:sldId id="501" r:id="rId49"/>
    <p:sldId id="508" r:id="rId50"/>
    <p:sldId id="513" r:id="rId51"/>
    <p:sldId id="457" r:id="rId52"/>
    <p:sldId id="458" r:id="rId53"/>
    <p:sldId id="459" r:id="rId54"/>
    <p:sldId id="465" r:id="rId55"/>
    <p:sldId id="509" r:id="rId56"/>
    <p:sldId id="510" r:id="rId57"/>
    <p:sldId id="511" r:id="rId58"/>
    <p:sldId id="512" r:id="rId59"/>
    <p:sldId id="517" r:id="rId60"/>
    <p:sldId id="464" r:id="rId61"/>
    <p:sldId id="520" r:id="rId62"/>
  </p:sldIdLst>
  <p:sldSz cx="9144000" cy="6858000" type="screen4x3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71" autoAdjust="0"/>
    <p:restoredTop sz="91045" autoAdjust="0"/>
  </p:normalViewPr>
  <p:slideViewPr>
    <p:cSldViewPr>
      <p:cViewPr varScale="1">
        <p:scale>
          <a:sx n="75" d="100"/>
          <a:sy n="75" d="100"/>
        </p:scale>
        <p:origin x="1579" y="6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766AD4-FA3B-4BBE-8CC4-51DEFAC11352}" type="datetimeFigureOut">
              <a:rPr lang="tr-TR" smtClean="0"/>
              <a:t>21.04.2025</a:t>
            </a:fld>
            <a:endParaRPr lang="tr-TR"/>
          </a:p>
        </p:txBody>
      </p:sp>
      <p:sp>
        <p:nvSpPr>
          <p:cNvPr id="4" name="Slayt Görüntüsü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9989BD-54C4-4669-870D-1E0819B0B7B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2966982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BA0295FF-8B77-449F-95CC-B78790591BF1}" type="slidenum">
              <a:rPr lang="en-US" altLang="tr-TR" sz="1200"/>
              <a:pPr eaLnBrk="1" hangingPunct="1"/>
              <a:t>2</a:t>
            </a:fld>
            <a:endParaRPr lang="en-US" altLang="tr-TR" sz="1200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tr-TR" altLang="tr-TR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FF8FA4BE-F36A-4174-9AF0-79BD1A38A6D7}" type="slidenum">
              <a:rPr lang="en-US" altLang="tr-TR" sz="1200"/>
              <a:pPr eaLnBrk="1" hangingPunct="1"/>
              <a:t>11</a:t>
            </a:fld>
            <a:endParaRPr lang="en-US" altLang="tr-TR" sz="1200"/>
          </a:p>
        </p:txBody>
      </p:sp>
      <p:sp>
        <p:nvSpPr>
          <p:cNvPr id="29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tr-TR" altLang="tr-TR" smtClean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FF8FA4BE-F36A-4174-9AF0-79BD1A38A6D7}" type="slidenum">
              <a:rPr lang="en-US" altLang="tr-TR" sz="1200"/>
              <a:pPr eaLnBrk="1" hangingPunct="1"/>
              <a:t>12</a:t>
            </a:fld>
            <a:endParaRPr lang="en-US" altLang="tr-TR" sz="1200"/>
          </a:p>
        </p:txBody>
      </p:sp>
      <p:sp>
        <p:nvSpPr>
          <p:cNvPr id="29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tr-TR" altLang="tr-TR" smtClean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FF8FA4BE-F36A-4174-9AF0-79BD1A38A6D7}" type="slidenum">
              <a:rPr lang="en-US" altLang="tr-TR" sz="1200"/>
              <a:pPr eaLnBrk="1" hangingPunct="1"/>
              <a:t>13</a:t>
            </a:fld>
            <a:endParaRPr lang="en-US" altLang="tr-TR" sz="1200"/>
          </a:p>
        </p:txBody>
      </p:sp>
      <p:sp>
        <p:nvSpPr>
          <p:cNvPr id="29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tr-TR" altLang="tr-TR" smtClean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FF8FA4BE-F36A-4174-9AF0-79BD1A38A6D7}" type="slidenum">
              <a:rPr lang="en-US" altLang="tr-TR" sz="1200"/>
              <a:pPr eaLnBrk="1" hangingPunct="1"/>
              <a:t>14</a:t>
            </a:fld>
            <a:endParaRPr lang="en-US" altLang="tr-TR" sz="1200"/>
          </a:p>
        </p:txBody>
      </p:sp>
      <p:sp>
        <p:nvSpPr>
          <p:cNvPr id="29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tr-TR" altLang="tr-TR" smtClean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FF8FA4BE-F36A-4174-9AF0-79BD1A38A6D7}" type="slidenum">
              <a:rPr lang="en-US" altLang="tr-TR" sz="1200"/>
              <a:pPr eaLnBrk="1" hangingPunct="1"/>
              <a:t>15</a:t>
            </a:fld>
            <a:endParaRPr lang="en-US" altLang="tr-TR" sz="1200"/>
          </a:p>
        </p:txBody>
      </p:sp>
      <p:sp>
        <p:nvSpPr>
          <p:cNvPr id="29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tr-TR" altLang="tr-TR" smtClean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FF8FA4BE-F36A-4174-9AF0-79BD1A38A6D7}" type="slidenum">
              <a:rPr lang="en-US" altLang="tr-TR" sz="1200"/>
              <a:pPr eaLnBrk="1" hangingPunct="1"/>
              <a:t>16</a:t>
            </a:fld>
            <a:endParaRPr lang="en-US" altLang="tr-TR" sz="1200"/>
          </a:p>
        </p:txBody>
      </p:sp>
      <p:sp>
        <p:nvSpPr>
          <p:cNvPr id="29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tr-TR" altLang="tr-TR" smtClean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FF8FA4BE-F36A-4174-9AF0-79BD1A38A6D7}" type="slidenum">
              <a:rPr lang="en-US" altLang="tr-TR" sz="1200"/>
              <a:pPr eaLnBrk="1" hangingPunct="1"/>
              <a:t>17</a:t>
            </a:fld>
            <a:endParaRPr lang="en-US" altLang="tr-TR" sz="1200"/>
          </a:p>
        </p:txBody>
      </p:sp>
      <p:sp>
        <p:nvSpPr>
          <p:cNvPr id="29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tr-TR" altLang="tr-TR" smtClean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FEB4E7E3-9636-44EA-A964-61EA7B20D303}" type="slidenum">
              <a:rPr lang="en-US" altLang="tr-TR" sz="1200"/>
              <a:pPr eaLnBrk="1" hangingPunct="1"/>
              <a:t>18</a:t>
            </a:fld>
            <a:endParaRPr lang="en-US" altLang="tr-TR" sz="1200"/>
          </a:p>
        </p:txBody>
      </p:sp>
      <p:sp>
        <p:nvSpPr>
          <p:cNvPr id="46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tr-TR" altLang="tr-TR" smtClean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FEB4E7E3-9636-44EA-A964-61EA7B20D303}" type="slidenum">
              <a:rPr lang="en-US" altLang="tr-TR" sz="1200"/>
              <a:pPr eaLnBrk="1" hangingPunct="1"/>
              <a:t>19</a:t>
            </a:fld>
            <a:endParaRPr lang="en-US" altLang="tr-TR" sz="1200"/>
          </a:p>
        </p:txBody>
      </p:sp>
      <p:sp>
        <p:nvSpPr>
          <p:cNvPr id="46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tr-TR" altLang="tr-TR" smtClean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FEB4E7E3-9636-44EA-A964-61EA7B20D303}" type="slidenum">
              <a:rPr lang="en-US" altLang="tr-TR" sz="1200"/>
              <a:pPr eaLnBrk="1" hangingPunct="1"/>
              <a:t>20</a:t>
            </a:fld>
            <a:endParaRPr lang="en-US" altLang="tr-TR" sz="1200"/>
          </a:p>
        </p:txBody>
      </p:sp>
      <p:sp>
        <p:nvSpPr>
          <p:cNvPr id="46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tr-TR" altLang="tr-TR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70B7E6D7-DF3B-4D4B-BCD2-7F5C1CCEFBC4}" type="slidenum">
              <a:rPr lang="en-US" altLang="tr-TR" sz="1200"/>
              <a:pPr eaLnBrk="1" hangingPunct="1"/>
              <a:t>3</a:t>
            </a:fld>
            <a:endParaRPr lang="en-US" altLang="tr-TR" sz="1200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tr-TR" altLang="tr-TR" smtClean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D2852B2F-FDED-48A0-A5E6-D9CD93F7E715}" type="slidenum">
              <a:rPr lang="en-US" altLang="tr-TR" sz="1200"/>
              <a:pPr eaLnBrk="1" hangingPunct="1"/>
              <a:t>21</a:t>
            </a:fld>
            <a:endParaRPr lang="en-US" altLang="tr-TR" sz="1200"/>
          </a:p>
        </p:txBody>
      </p:sp>
      <p:sp>
        <p:nvSpPr>
          <p:cNvPr id="583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58372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tr-TR" altLang="tr-TR" smtClean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E44A4009-F8DC-4B99-A859-29E665F4EBFE}" type="slidenum">
              <a:rPr lang="en-US" altLang="tr-TR" sz="1200"/>
              <a:pPr eaLnBrk="1" hangingPunct="1"/>
              <a:t>22</a:t>
            </a:fld>
            <a:endParaRPr lang="en-US" altLang="tr-TR" sz="1200"/>
          </a:p>
        </p:txBody>
      </p:sp>
      <p:sp>
        <p:nvSpPr>
          <p:cNvPr id="60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60420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tr-TR" altLang="tr-TR" smtClean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FEB4E7E3-9636-44EA-A964-61EA7B20D303}" type="slidenum">
              <a:rPr lang="en-US" altLang="tr-TR" sz="1200"/>
              <a:pPr eaLnBrk="1" hangingPunct="1"/>
              <a:t>23</a:t>
            </a:fld>
            <a:endParaRPr lang="en-US" altLang="tr-TR" sz="1200"/>
          </a:p>
        </p:txBody>
      </p:sp>
      <p:sp>
        <p:nvSpPr>
          <p:cNvPr id="46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tr-TR" altLang="tr-TR" smtClean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FEB4E7E3-9636-44EA-A964-61EA7B20D303}" type="slidenum">
              <a:rPr lang="en-US" altLang="tr-TR" sz="1200"/>
              <a:pPr eaLnBrk="1" hangingPunct="1"/>
              <a:t>24</a:t>
            </a:fld>
            <a:endParaRPr lang="en-US" altLang="tr-TR" sz="1200"/>
          </a:p>
        </p:txBody>
      </p:sp>
      <p:sp>
        <p:nvSpPr>
          <p:cNvPr id="46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tr-TR" altLang="tr-TR" smtClean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FEB4E7E3-9636-44EA-A964-61EA7B20D303}" type="slidenum">
              <a:rPr lang="en-US" altLang="tr-TR" sz="1200"/>
              <a:pPr eaLnBrk="1" hangingPunct="1"/>
              <a:t>25</a:t>
            </a:fld>
            <a:endParaRPr lang="en-US" altLang="tr-TR" sz="1200"/>
          </a:p>
        </p:txBody>
      </p:sp>
      <p:sp>
        <p:nvSpPr>
          <p:cNvPr id="46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tr-TR" altLang="tr-TR" smtClean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FEB4E7E3-9636-44EA-A964-61EA7B20D303}" type="slidenum">
              <a:rPr lang="en-US" altLang="tr-TR" sz="1200"/>
              <a:pPr eaLnBrk="1" hangingPunct="1"/>
              <a:t>26</a:t>
            </a:fld>
            <a:endParaRPr lang="en-US" altLang="tr-TR" sz="1200"/>
          </a:p>
        </p:txBody>
      </p:sp>
      <p:sp>
        <p:nvSpPr>
          <p:cNvPr id="46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tr-TR" altLang="tr-TR" smtClean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EA87E696-EC01-4177-8165-D3731520D469}" type="slidenum">
              <a:rPr lang="en-US" altLang="tr-TR" sz="1200"/>
              <a:pPr eaLnBrk="1" hangingPunct="1"/>
              <a:t>29</a:t>
            </a:fld>
            <a:endParaRPr lang="en-US" altLang="tr-TR" sz="1200"/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tr-TR" altLang="tr-TR" smtClean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EA87E696-EC01-4177-8165-D3731520D469}" type="slidenum">
              <a:rPr lang="en-US" altLang="tr-TR" sz="1200"/>
              <a:pPr eaLnBrk="1" hangingPunct="1"/>
              <a:t>30</a:t>
            </a:fld>
            <a:endParaRPr lang="en-US" altLang="tr-TR" sz="1200"/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tr-TR" altLang="tr-TR" smtClean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06711C2A-0675-4E06-8C34-32DA374E9128}" type="slidenum">
              <a:rPr lang="en-US" altLang="tr-TR" sz="1200"/>
              <a:pPr eaLnBrk="1" hangingPunct="1"/>
              <a:t>31</a:t>
            </a:fld>
            <a:endParaRPr lang="en-US" altLang="tr-TR" sz="1200"/>
          </a:p>
        </p:txBody>
      </p:sp>
      <p:sp>
        <p:nvSpPr>
          <p:cNvPr id="337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379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tr-TR" altLang="tr-TR" smtClean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4CF62555-8C17-454A-8552-F91BCFC176CD}" type="slidenum">
              <a:rPr lang="en-US" altLang="tr-TR" sz="1200"/>
              <a:pPr eaLnBrk="1" hangingPunct="1"/>
              <a:t>32</a:t>
            </a:fld>
            <a:endParaRPr lang="en-US" altLang="tr-TR" sz="1200"/>
          </a:p>
        </p:txBody>
      </p:sp>
      <p:sp>
        <p:nvSpPr>
          <p:cNvPr id="37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7892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tr-TR" altLang="tr-TR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79C1A4A4-EF29-42CC-BC13-9366F3204604}" type="slidenum">
              <a:rPr lang="en-US" altLang="tr-TR" sz="1200"/>
              <a:pPr eaLnBrk="1" hangingPunct="1"/>
              <a:t>4</a:t>
            </a:fld>
            <a:endParaRPr lang="en-US" altLang="tr-TR" sz="1200"/>
          </a:p>
        </p:txBody>
      </p:sp>
      <p:sp>
        <p:nvSpPr>
          <p:cNvPr id="19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9460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tr-TR" altLang="tr-TR" smtClean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EA87E696-EC01-4177-8165-D3731520D469}" type="slidenum">
              <a:rPr lang="en-US" altLang="tr-TR" sz="1200"/>
              <a:pPr eaLnBrk="1" hangingPunct="1"/>
              <a:t>34</a:t>
            </a:fld>
            <a:endParaRPr lang="en-US" altLang="tr-TR" sz="1200"/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tr-TR" altLang="tr-TR" smtClean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D20A6BE9-471E-40AB-B783-13985C86AEBC}" type="slidenum">
              <a:rPr lang="en-US" altLang="tr-TR" sz="1200"/>
              <a:pPr eaLnBrk="1" hangingPunct="1"/>
              <a:t>35</a:t>
            </a:fld>
            <a:endParaRPr lang="en-US" altLang="tr-TR" sz="1200"/>
          </a:p>
        </p:txBody>
      </p:sp>
      <p:sp>
        <p:nvSpPr>
          <p:cNvPr id="35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tr-TR" altLang="tr-TR" smtClean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4CF62555-8C17-454A-8552-F91BCFC176CD}" type="slidenum">
              <a:rPr lang="en-US" altLang="tr-TR" sz="1200"/>
              <a:pPr eaLnBrk="1" hangingPunct="1"/>
              <a:t>36</a:t>
            </a:fld>
            <a:endParaRPr lang="en-US" altLang="tr-TR" sz="1200"/>
          </a:p>
        </p:txBody>
      </p:sp>
      <p:sp>
        <p:nvSpPr>
          <p:cNvPr id="37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7892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tr-TR" altLang="tr-TR" smtClean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B0199C27-E6A2-4A85-8224-BD061D0224AF}" type="slidenum">
              <a:rPr lang="en-US" altLang="tr-TR" sz="1200"/>
              <a:pPr eaLnBrk="1" hangingPunct="1"/>
              <a:t>37</a:t>
            </a:fld>
            <a:endParaRPr lang="en-US" altLang="tr-TR" sz="1200"/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tr-TR" altLang="tr-TR" smtClean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B0199C27-E6A2-4A85-8224-BD061D0224AF}" type="slidenum">
              <a:rPr lang="en-US" altLang="tr-TR" sz="1200"/>
              <a:pPr eaLnBrk="1" hangingPunct="1"/>
              <a:t>38</a:t>
            </a:fld>
            <a:endParaRPr lang="en-US" altLang="tr-TR" sz="1200"/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tr-TR" altLang="tr-TR" smtClean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B4866F5D-07D4-4167-AA44-92B3F3F45A7C}" type="slidenum">
              <a:rPr lang="en-US" altLang="tr-TR" sz="1200"/>
              <a:pPr eaLnBrk="1" hangingPunct="1"/>
              <a:t>39</a:t>
            </a:fld>
            <a:endParaRPr lang="en-US" altLang="tr-TR" sz="1200"/>
          </a:p>
        </p:txBody>
      </p:sp>
      <p:sp>
        <p:nvSpPr>
          <p:cNvPr id="39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tr-TR" altLang="tr-TR" smtClean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B4866F5D-07D4-4167-AA44-92B3F3F45A7C}" type="slidenum">
              <a:rPr lang="en-US" altLang="tr-TR" sz="1200"/>
              <a:pPr eaLnBrk="1" hangingPunct="1"/>
              <a:t>40</a:t>
            </a:fld>
            <a:endParaRPr lang="en-US" altLang="tr-TR" sz="1200"/>
          </a:p>
        </p:txBody>
      </p:sp>
      <p:sp>
        <p:nvSpPr>
          <p:cNvPr id="39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tr-TR" altLang="tr-TR" smtClean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713E1C9A-1994-4BA0-B69D-4C6E6036019B}" type="slidenum">
              <a:rPr lang="en-US" altLang="tr-TR" sz="1200"/>
              <a:pPr eaLnBrk="1" hangingPunct="1"/>
              <a:t>41</a:t>
            </a:fld>
            <a:endParaRPr lang="en-US" altLang="tr-TR" sz="1200"/>
          </a:p>
        </p:txBody>
      </p:sp>
      <p:sp>
        <p:nvSpPr>
          <p:cNvPr id="829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8294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tr-TR" altLang="tr-TR" smtClean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528AF488-1BAE-4BD0-831A-3DACB7F72C6D}" type="slidenum">
              <a:rPr lang="en-US" altLang="tr-TR" sz="1200"/>
              <a:pPr eaLnBrk="1" hangingPunct="1"/>
              <a:t>42</a:t>
            </a:fld>
            <a:endParaRPr lang="en-US" altLang="tr-TR" sz="1200"/>
          </a:p>
        </p:txBody>
      </p:sp>
      <p:sp>
        <p:nvSpPr>
          <p:cNvPr id="849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8499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tr-TR" altLang="tr-TR" smtClean="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F40BD743-942F-446A-91FE-E4C825D45BEB}" type="slidenum">
              <a:rPr lang="en-US" altLang="tr-TR" sz="1200"/>
              <a:pPr eaLnBrk="1" hangingPunct="1"/>
              <a:t>43</a:t>
            </a:fld>
            <a:endParaRPr lang="en-US" altLang="tr-TR" sz="1200"/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tr-TR" altLang="tr-TR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311007B3-FB5A-418B-8857-A21B7D322E54}" type="slidenum">
              <a:rPr lang="en-US" altLang="tr-TR" sz="1200"/>
              <a:pPr eaLnBrk="1" hangingPunct="1"/>
              <a:t>5</a:t>
            </a:fld>
            <a:endParaRPr lang="en-US" altLang="tr-TR" sz="1200"/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tr-TR" altLang="tr-TR" smtClean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A94A9735-A0E8-4D47-8762-AC6EF57EB3E9}" type="slidenum">
              <a:rPr lang="en-US" altLang="tr-TR" sz="1200"/>
              <a:pPr eaLnBrk="1" hangingPunct="1"/>
              <a:t>44</a:t>
            </a:fld>
            <a:endParaRPr lang="en-US" altLang="tr-TR" sz="1200"/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tr-TR" altLang="tr-TR" smtClean="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9989BD-54C4-4669-870D-1E0819B0B7B4}" type="slidenum">
              <a:rPr lang="tr-TR" smtClean="0"/>
              <a:t>47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89717105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78D7EBCA-9A42-4269-BCD2-02A2B06DC289}" type="slidenum">
              <a:rPr lang="en-US" altLang="tr-TR" sz="1200"/>
              <a:pPr eaLnBrk="1" hangingPunct="1"/>
              <a:t>48</a:t>
            </a:fld>
            <a:endParaRPr lang="en-US" altLang="tr-TR" sz="1200"/>
          </a:p>
        </p:txBody>
      </p:sp>
      <p:sp>
        <p:nvSpPr>
          <p:cNvPr id="419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198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tr-TR" altLang="tr-TR" smtClean="0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E8EC3126-D3A1-469B-862A-8008E3736D8C}" type="slidenum">
              <a:rPr lang="en-US" altLang="tr-TR" sz="1200"/>
              <a:pPr eaLnBrk="1" hangingPunct="1"/>
              <a:t>51</a:t>
            </a:fld>
            <a:endParaRPr lang="en-US" altLang="tr-TR" sz="1200"/>
          </a:p>
        </p:txBody>
      </p:sp>
      <p:sp>
        <p:nvSpPr>
          <p:cNvPr id="74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tr-TR" altLang="tr-TR" smtClean="0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B045A97B-812E-4C42-94CF-1D7DA0592A6E}" type="slidenum">
              <a:rPr lang="en-US" altLang="tr-TR" sz="1200"/>
              <a:pPr eaLnBrk="1" hangingPunct="1"/>
              <a:t>52</a:t>
            </a:fld>
            <a:endParaRPr lang="en-US" altLang="tr-TR" sz="1200"/>
          </a:p>
        </p:txBody>
      </p:sp>
      <p:sp>
        <p:nvSpPr>
          <p:cNvPr id="76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7680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tr-TR" altLang="tr-TR" smtClean="0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0DC260CA-6C44-4176-B4CC-17B0B52B52D3}" type="slidenum">
              <a:rPr lang="en-US" altLang="tr-TR" sz="1200"/>
              <a:pPr eaLnBrk="1" hangingPunct="1"/>
              <a:t>53</a:t>
            </a:fld>
            <a:endParaRPr lang="en-US" altLang="tr-TR" sz="1200"/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tr-TR" altLang="tr-TR" smtClean="0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0DC260CA-6C44-4176-B4CC-17B0B52B52D3}" type="slidenum">
              <a:rPr lang="en-US" altLang="tr-TR" sz="1200"/>
              <a:pPr eaLnBrk="1" hangingPunct="1"/>
              <a:t>54</a:t>
            </a:fld>
            <a:endParaRPr lang="en-US" altLang="tr-TR" sz="1200"/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tr-TR" altLang="tr-TR" smtClean="0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983D6CA2-0B13-4106-826C-6C36D9D88449}" type="slidenum">
              <a:rPr lang="en-US" altLang="tr-TR" sz="1200"/>
              <a:pPr eaLnBrk="1" hangingPunct="1"/>
              <a:t>55</a:t>
            </a:fld>
            <a:endParaRPr lang="en-US" altLang="tr-TR" sz="1200"/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tr-TR" altLang="tr-TR" smtClean="0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2360CBAD-C02E-4AA3-A0AB-97C78BAA05C6}" type="slidenum">
              <a:rPr lang="en-US" altLang="tr-TR" sz="1200"/>
              <a:pPr eaLnBrk="1" hangingPunct="1"/>
              <a:t>56</a:t>
            </a:fld>
            <a:endParaRPr lang="en-US" altLang="tr-TR" sz="1200"/>
          </a:p>
        </p:txBody>
      </p:sp>
      <p:sp>
        <p:nvSpPr>
          <p:cNvPr id="686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68612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tr-TR" altLang="tr-TR" smtClean="0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ACD04FB5-289F-4C11-98CC-DF8118F9BE1B}" type="slidenum">
              <a:rPr lang="en-US" altLang="tr-TR" sz="1200"/>
              <a:pPr eaLnBrk="1" hangingPunct="1"/>
              <a:t>57</a:t>
            </a:fld>
            <a:endParaRPr lang="en-US" altLang="tr-TR" sz="1200"/>
          </a:p>
        </p:txBody>
      </p:sp>
      <p:sp>
        <p:nvSpPr>
          <p:cNvPr id="706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70660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tr-TR" altLang="tr-TR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311007B3-FB5A-418B-8857-A21B7D322E54}" type="slidenum">
              <a:rPr lang="en-US" altLang="tr-TR" sz="1200"/>
              <a:pPr eaLnBrk="1" hangingPunct="1"/>
              <a:t>6</a:t>
            </a:fld>
            <a:endParaRPr lang="en-US" altLang="tr-TR" sz="1200"/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tr-TR" altLang="tr-TR" smtClean="0"/>
          </a:p>
        </p:txBody>
      </p:sp>
    </p:spTree>
    <p:extLst>
      <p:ext uri="{BB962C8B-B14F-4D97-AF65-F5344CB8AC3E}">
        <p14:creationId xmlns:p14="http://schemas.microsoft.com/office/powerpoint/2010/main" val="394610864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B481C342-66A9-44F2-8582-8B7B3E1E9707}" type="slidenum">
              <a:rPr lang="en-US" altLang="tr-TR" sz="1200"/>
              <a:pPr eaLnBrk="1" hangingPunct="1"/>
              <a:t>58</a:t>
            </a:fld>
            <a:endParaRPr lang="en-US" altLang="tr-TR" sz="1200"/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tr-TR" altLang="tr-TR" smtClean="0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4EE7CC3C-5043-49F7-908C-BA2CAD6F97F9}" type="slidenum">
              <a:rPr lang="en-US" altLang="tr-TR" sz="1200"/>
              <a:pPr eaLnBrk="1" hangingPunct="1"/>
              <a:t>60</a:t>
            </a:fld>
            <a:endParaRPr lang="en-US" altLang="tr-TR" sz="1200"/>
          </a:p>
        </p:txBody>
      </p:sp>
      <p:sp>
        <p:nvSpPr>
          <p:cNvPr id="890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89092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tr-TR" altLang="tr-TR" smtClean="0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E7B587-C838-4B17-91B7-604559B97AA1}" type="slidenum">
              <a:rPr lang="tr-TR" smtClean="0"/>
              <a:t>61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5035398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4FA65D62-2184-475A-9D05-C9C2F1985798}" type="slidenum">
              <a:rPr lang="en-US" altLang="tr-TR" sz="1200"/>
              <a:pPr eaLnBrk="1" hangingPunct="1"/>
              <a:t>7</a:t>
            </a:fld>
            <a:endParaRPr lang="en-US" altLang="tr-TR" sz="1200"/>
          </a:p>
        </p:txBody>
      </p:sp>
      <p:sp>
        <p:nvSpPr>
          <p:cNvPr id="235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tr-TR" altLang="tr-TR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89469AA7-DB1A-4284-9FFE-0CCE39724B6C}" type="slidenum">
              <a:rPr lang="en-US" altLang="tr-TR" sz="1200"/>
              <a:pPr eaLnBrk="1" hangingPunct="1"/>
              <a:t>8</a:t>
            </a:fld>
            <a:endParaRPr lang="en-US" altLang="tr-TR" sz="1200"/>
          </a:p>
        </p:txBody>
      </p:sp>
      <p:sp>
        <p:nvSpPr>
          <p:cNvPr id="25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tr-TR" altLang="tr-TR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89469AA7-DB1A-4284-9FFE-0CCE39724B6C}" type="slidenum">
              <a:rPr lang="en-US" altLang="tr-TR" sz="1200"/>
              <a:pPr eaLnBrk="1" hangingPunct="1"/>
              <a:t>9</a:t>
            </a:fld>
            <a:endParaRPr lang="en-US" altLang="tr-TR" sz="1200"/>
          </a:p>
        </p:txBody>
      </p:sp>
      <p:sp>
        <p:nvSpPr>
          <p:cNvPr id="25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tr-TR" altLang="tr-TR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D0303ADD-66AE-451A-8551-902251081700}" type="slidenum">
              <a:rPr lang="en-US" altLang="tr-TR" sz="1200"/>
              <a:pPr eaLnBrk="1" hangingPunct="1"/>
              <a:t>10</a:t>
            </a:fld>
            <a:endParaRPr lang="en-US" altLang="tr-TR" sz="1200"/>
          </a:p>
        </p:txBody>
      </p:sp>
      <p:sp>
        <p:nvSpPr>
          <p:cNvPr id="276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7652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tr-TR" altLang="tr-TR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2 Alt Başlık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tr-TR" smtClean="0"/>
              <a:t>Asıl alt başlık stilini düzenlemek için tıklatın</a:t>
            </a:r>
            <a:endParaRPr lang="tr-TR"/>
          </a:p>
        </p:txBody>
      </p:sp>
      <p:sp>
        <p:nvSpPr>
          <p:cNvPr id="4" name="3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720DD-5B6D-40BF-8493-A6B52D484E6B}" type="datetimeFigureOut">
              <a:rPr lang="tr-TR" smtClean="0"/>
              <a:t>21.04.2025</a:t>
            </a:fld>
            <a:endParaRPr lang="tr-TR"/>
          </a:p>
        </p:txBody>
      </p:sp>
      <p:sp>
        <p:nvSpPr>
          <p:cNvPr id="5" name="4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5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,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2 Dikey Metin Yer Tutucusu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3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720DD-5B6D-40BF-8493-A6B52D484E6B}" type="datetimeFigureOut">
              <a:rPr lang="tr-TR" smtClean="0"/>
              <a:t>21.04.2025</a:t>
            </a:fld>
            <a:endParaRPr lang="tr-TR"/>
          </a:p>
        </p:txBody>
      </p:sp>
      <p:sp>
        <p:nvSpPr>
          <p:cNvPr id="5" name="4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5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Dikey Başlık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2 Dikey Metin Yer Tutucusu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3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720DD-5B6D-40BF-8493-A6B52D484E6B}" type="datetimeFigureOut">
              <a:rPr lang="tr-TR" smtClean="0"/>
              <a:t>21.04.2025</a:t>
            </a:fld>
            <a:endParaRPr lang="tr-TR"/>
          </a:p>
        </p:txBody>
      </p:sp>
      <p:sp>
        <p:nvSpPr>
          <p:cNvPr id="5" name="4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5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2 İçerik Yer Tutucusu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3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720DD-5B6D-40BF-8493-A6B52D484E6B}" type="datetimeFigureOut">
              <a:rPr lang="tr-TR" smtClean="0"/>
              <a:t>21.04.2025</a:t>
            </a:fld>
            <a:endParaRPr lang="tr-TR"/>
          </a:p>
        </p:txBody>
      </p:sp>
      <p:sp>
        <p:nvSpPr>
          <p:cNvPr id="5" name="4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5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2 Metin Yer Tutucusu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4" name="3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720DD-5B6D-40BF-8493-A6B52D484E6B}" type="datetimeFigureOut">
              <a:rPr lang="tr-TR" smtClean="0"/>
              <a:t>21.04.2025</a:t>
            </a:fld>
            <a:endParaRPr lang="tr-TR"/>
          </a:p>
        </p:txBody>
      </p:sp>
      <p:sp>
        <p:nvSpPr>
          <p:cNvPr id="5" name="4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5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2 İçerik Yer Tutucusu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3 İçerik Yer Tutucusu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5" name="4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720DD-5B6D-40BF-8493-A6B52D484E6B}" type="datetimeFigureOut">
              <a:rPr lang="tr-TR" smtClean="0"/>
              <a:t>21.04.2025</a:t>
            </a:fld>
            <a:endParaRPr lang="tr-TR"/>
          </a:p>
        </p:txBody>
      </p:sp>
      <p:sp>
        <p:nvSpPr>
          <p:cNvPr id="6" name="5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6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2 Metin Yer Tutucusu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4" name="3 İçerik Yer Tutucusu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5" name="4 Metin Yer Tutucusu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6" name="5 İçerik Yer Tutucusu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7" name="6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720DD-5B6D-40BF-8493-A6B52D484E6B}" type="datetimeFigureOut">
              <a:rPr lang="tr-TR" smtClean="0"/>
              <a:t>21.04.2025</a:t>
            </a:fld>
            <a:endParaRPr lang="tr-TR"/>
          </a:p>
        </p:txBody>
      </p:sp>
      <p:sp>
        <p:nvSpPr>
          <p:cNvPr id="8" name="7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8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2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720DD-5B6D-40BF-8493-A6B52D484E6B}" type="datetimeFigureOut">
              <a:rPr lang="tr-TR" smtClean="0"/>
              <a:t>21.04.2025</a:t>
            </a:fld>
            <a:endParaRPr lang="tr-TR"/>
          </a:p>
        </p:txBody>
      </p:sp>
      <p:sp>
        <p:nvSpPr>
          <p:cNvPr id="4" name="3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4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720DD-5B6D-40BF-8493-A6B52D484E6B}" type="datetimeFigureOut">
              <a:rPr lang="tr-TR" smtClean="0"/>
              <a:t>21.04.2025</a:t>
            </a:fld>
            <a:endParaRPr lang="tr-TR"/>
          </a:p>
        </p:txBody>
      </p:sp>
      <p:sp>
        <p:nvSpPr>
          <p:cNvPr id="3" name="2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3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2 İçerik Yer Tutucusu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3 Metin Yer Tutucusu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5" name="4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720DD-5B6D-40BF-8493-A6B52D484E6B}" type="datetimeFigureOut">
              <a:rPr lang="tr-TR" smtClean="0"/>
              <a:t>21.04.2025</a:t>
            </a:fld>
            <a:endParaRPr lang="tr-TR"/>
          </a:p>
        </p:txBody>
      </p:sp>
      <p:sp>
        <p:nvSpPr>
          <p:cNvPr id="6" name="5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6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2 Resim Yer Tutucusu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3 Metin Yer Tutucusu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5" name="4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720DD-5B6D-40BF-8493-A6B52D484E6B}" type="datetimeFigureOut">
              <a:rPr lang="tr-TR" smtClean="0"/>
              <a:t>21.04.2025</a:t>
            </a:fld>
            <a:endParaRPr lang="tr-TR"/>
          </a:p>
        </p:txBody>
      </p:sp>
      <p:sp>
        <p:nvSpPr>
          <p:cNvPr id="6" name="5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6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 Yer Tutucusu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2 Metin Yer Tutucusu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3 Veri Yer Tutucusu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3720DD-5B6D-40BF-8493-A6B52D484E6B}" type="datetimeFigureOut">
              <a:rPr lang="tr-TR" smtClean="0"/>
              <a:t>21.04.2025</a:t>
            </a:fld>
            <a:endParaRPr lang="tr-TR"/>
          </a:p>
        </p:txBody>
      </p:sp>
      <p:sp>
        <p:nvSpPr>
          <p:cNvPr id="5" name="4 Altbilgi Yer Tutucusu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5 Slayt Numarası Yer Tutucusu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1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31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21.jpe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5.png"/><Relationship Id="rId10" Type="http://schemas.openxmlformats.org/officeDocument/2006/relationships/image" Target="../media/image46.png"/><Relationship Id="rId4" Type="http://schemas.openxmlformats.org/officeDocument/2006/relationships/image" Target="../media/image20.png"/><Relationship Id="rId9" Type="http://schemas.openxmlformats.org/officeDocument/2006/relationships/image" Target="../media/image4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22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59.png"/><Relationship Id="rId4" Type="http://schemas.openxmlformats.org/officeDocument/2006/relationships/image" Target="../media/image6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5.jpe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7.png"/><Relationship Id="rId9" Type="http://schemas.openxmlformats.org/officeDocument/2006/relationships/image" Target="../media/image13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0.png"/><Relationship Id="rId4" Type="http://schemas.openxmlformats.org/officeDocument/2006/relationships/image" Target="../media/image33.jpe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16.png"/><Relationship Id="rId4" Type="http://schemas.openxmlformats.org/officeDocument/2006/relationships/image" Target="../media/image70.png"/><Relationship Id="rId9" Type="http://schemas.openxmlformats.org/officeDocument/2006/relationships/image" Target="../media/image13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0.png"/><Relationship Id="rId4" Type="http://schemas.openxmlformats.org/officeDocument/2006/relationships/image" Target="../media/image15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lt Başlık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tr-TR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tr-TR" b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İKİ BOYUTTA DÖNÜŞÜMLER</a:t>
            </a:r>
            <a:endParaRPr lang="tr-TR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" name="Picture 2" descr="http://www.uludag.edu.tr/uploads/5/menu_resimler/logojpeg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88640"/>
            <a:ext cx="1296144" cy="1296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Başlık 7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b="1">
                <a:solidFill>
                  <a:schemeClr val="tx1">
                    <a:lumMod val="75000"/>
                    <a:lumOff val="25000"/>
                  </a:schemeClr>
                </a:solidFill>
              </a:rPr>
              <a:t>BMB </a:t>
            </a:r>
            <a:r>
              <a:rPr lang="tr-TR" b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30</a:t>
            </a:r>
            <a:r>
              <a:rPr lang="en-US" b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22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/>
            </a:r>
            <a:b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tr-T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BİLGİSAYAR</a:t>
            </a:r>
            <a:r>
              <a:rPr lang="tr-TR" sz="3600" kern="0" dirty="0">
                <a:solidFill>
                  <a:schemeClr val="accent4">
                    <a:lumMod val="25000"/>
                  </a:schemeClr>
                </a:solidFill>
              </a:rPr>
              <a:t> </a:t>
            </a:r>
            <a:r>
              <a:rPr lang="tr-T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GRAFİKLERİ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978345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tr-TR" smtClean="0"/>
              <a:t>Doğru</a:t>
            </a:r>
            <a:r>
              <a:rPr lang="tr-TR" altLang="tr-TR" smtClean="0"/>
              <a:t> </a:t>
            </a:r>
            <a:r>
              <a:rPr lang="tr-TR" altLang="tr-TR" dirty="0" smtClean="0"/>
              <a:t>Ölçekleme</a:t>
            </a:r>
            <a:endParaRPr lang="en-US" altLang="tr-TR" dirty="0" smtClean="0"/>
          </a:p>
        </p:txBody>
      </p:sp>
      <p:pic>
        <p:nvPicPr>
          <p:cNvPr id="26627" name="AADGHBE0.jpg" descr="AADGHBE0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78"/>
          <a:stretch/>
        </p:blipFill>
        <p:spPr bwMode="auto">
          <a:xfrm>
            <a:off x="5076056" y="2420886"/>
            <a:ext cx="3882349" cy="26936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İçerik Yer Tutucusu 2"/>
          <p:cNvSpPr>
            <a:spLocks noGrp="1"/>
          </p:cNvSpPr>
          <p:nvPr>
            <p:ph idx="1"/>
          </p:nvPr>
        </p:nvSpPr>
        <p:spPr>
          <a:xfrm>
            <a:off x="395536" y="1772816"/>
            <a:ext cx="4464496" cy="4392488"/>
          </a:xfrm>
        </p:spPr>
        <p:txBody>
          <a:bodyPr>
            <a:noAutofit/>
          </a:bodyPr>
          <a:lstStyle/>
          <a:p>
            <a:pPr>
              <a:spcAft>
                <a:spcPts val="600"/>
              </a:spcAft>
            </a:pPr>
            <a:r>
              <a:rPr lang="tr-TR" altLang="tr-TR" sz="2000" dirty="0" smtClean="0"/>
              <a:t>Ölçekleme formülüyle ölçeklenen nesnelerin hem boyu hem konumu değişir.</a:t>
            </a:r>
          </a:p>
          <a:p>
            <a:pPr>
              <a:spcAft>
                <a:spcPts val="600"/>
              </a:spcAft>
            </a:pPr>
            <a:r>
              <a:rPr lang="tr-TR" altLang="tr-TR" sz="2000" dirty="0" smtClean="0"/>
              <a:t>1 değerinden küçük ölçekler orijine yakınlaşma sağlar. </a:t>
            </a:r>
            <a:endParaRPr lang="tr-TR" altLang="tr-TR" sz="2000" dirty="0"/>
          </a:p>
          <a:p>
            <a:pPr>
              <a:spcAft>
                <a:spcPts val="600"/>
              </a:spcAft>
            </a:pPr>
            <a:r>
              <a:rPr lang="tr-TR" altLang="tr-TR" sz="2000" dirty="0" smtClean="0"/>
              <a:t>P’=SP nokta ölçekleme denkleminde </a:t>
            </a:r>
            <a:r>
              <a:rPr lang="en-US" altLang="tr-TR" sz="2000" i="1" dirty="0" err="1" smtClean="0"/>
              <a:t>s</a:t>
            </a:r>
            <a:r>
              <a:rPr lang="en-US" altLang="tr-TR" sz="2000" i="1" baseline="-25000" dirty="0" err="1" smtClean="0"/>
              <a:t>x</a:t>
            </a:r>
            <a:r>
              <a:rPr lang="en-US" altLang="tr-TR" sz="2000" baseline="-25000" dirty="0" smtClean="0"/>
              <a:t> </a:t>
            </a:r>
            <a:r>
              <a:rPr lang="en-US" altLang="tr-TR" sz="2000" dirty="0"/>
              <a:t>= </a:t>
            </a:r>
            <a:r>
              <a:rPr lang="en-US" altLang="tr-TR" sz="2000" i="1" dirty="0" err="1"/>
              <a:t>s</a:t>
            </a:r>
            <a:r>
              <a:rPr lang="en-US" altLang="tr-TR" sz="2000" i="1" baseline="-25000" dirty="0" err="1"/>
              <a:t>y</a:t>
            </a:r>
            <a:r>
              <a:rPr lang="en-US" altLang="tr-TR" sz="2000" dirty="0"/>
              <a:t> = 0.5 </a:t>
            </a:r>
            <a:r>
              <a:rPr lang="tr-TR" altLang="tr-TR" sz="2000" dirty="0" smtClean="0"/>
              <a:t>kullanılarak </a:t>
            </a:r>
            <a:r>
              <a:rPr lang="tr-TR" altLang="tr-TR" sz="2000" smtClean="0"/>
              <a:t>bir </a:t>
            </a:r>
            <a:r>
              <a:rPr lang="en-US" altLang="tr-TR" sz="2000" smtClean="0"/>
              <a:t>doğru</a:t>
            </a:r>
            <a:r>
              <a:rPr lang="tr-TR" altLang="tr-TR" sz="2000" smtClean="0"/>
              <a:t> </a:t>
            </a:r>
            <a:r>
              <a:rPr lang="tr-TR" altLang="tr-TR" sz="2000" dirty="0" smtClean="0"/>
              <a:t>ölçeklenmiştir.</a:t>
            </a:r>
          </a:p>
          <a:p>
            <a:pPr>
              <a:spcAft>
                <a:spcPts val="600"/>
              </a:spcAft>
            </a:pPr>
            <a:r>
              <a:rPr lang="tr-TR" altLang="tr-TR" sz="2000" smtClean="0"/>
              <a:t>Böylece </a:t>
            </a:r>
            <a:r>
              <a:rPr lang="en-US" altLang="tr-TR" sz="2000" smtClean="0"/>
              <a:t>doğrunun</a:t>
            </a:r>
            <a:r>
              <a:rPr lang="tr-TR" altLang="tr-TR" sz="2000" smtClean="0"/>
              <a:t> </a:t>
            </a:r>
            <a:r>
              <a:rPr lang="tr-TR" altLang="tr-TR" sz="2000"/>
              <a:t>b</a:t>
            </a:r>
            <a:r>
              <a:rPr lang="tr-TR" altLang="tr-TR" sz="2000" smtClean="0"/>
              <a:t>oyu kısal</a:t>
            </a:r>
            <a:r>
              <a:rPr lang="en-US" altLang="tr-TR" sz="2000" smtClean="0"/>
              <a:t>tıl</a:t>
            </a:r>
            <a:r>
              <a:rPr lang="tr-TR" altLang="tr-TR" sz="2000" smtClean="0"/>
              <a:t>mış ve </a:t>
            </a:r>
            <a:r>
              <a:rPr lang="en-US" altLang="tr-TR" sz="2000" smtClean="0"/>
              <a:t>doğru</a:t>
            </a:r>
            <a:r>
              <a:rPr lang="tr-TR" altLang="tr-TR" sz="2000" smtClean="0"/>
              <a:t> </a:t>
            </a:r>
            <a:r>
              <a:rPr lang="tr-TR" altLang="tr-TR" sz="2000" dirty="0" smtClean="0"/>
              <a:t>koordinat düzlemi orijinine yaklaştırılmıştır.</a:t>
            </a:r>
          </a:p>
        </p:txBody>
      </p:sp>
    </p:spTree>
    <p:extLst>
      <p:ext uri="{BB962C8B-B14F-4D97-AF65-F5344CB8AC3E}">
        <p14:creationId xmlns:p14="http://schemas.microsoft.com/office/powerpoint/2010/main" val="4031433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tr-TR" altLang="tr-TR" dirty="0" smtClean="0"/>
              <a:t>Sabit Bir Noktaya Göre Ölçekleme</a:t>
            </a:r>
            <a:endParaRPr lang="en-US" altLang="tr-TR" dirty="0" smtClean="0"/>
          </a:p>
        </p:txBody>
      </p:sp>
      <p:pic>
        <p:nvPicPr>
          <p:cNvPr id="28675" name="AADGHBF0.jpg" descr="AADGHBF0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21"/>
          <a:stretch/>
        </p:blipFill>
        <p:spPr bwMode="auto">
          <a:xfrm>
            <a:off x="5436096" y="2492896"/>
            <a:ext cx="3341295" cy="27896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İçerik Yer Tutucusu 2"/>
          <p:cNvSpPr>
            <a:spLocks noGrp="1"/>
          </p:cNvSpPr>
          <p:nvPr>
            <p:ph idx="1"/>
          </p:nvPr>
        </p:nvSpPr>
        <p:spPr>
          <a:xfrm>
            <a:off x="395536" y="1772816"/>
            <a:ext cx="5040560" cy="4392488"/>
          </a:xfrm>
        </p:spPr>
        <p:txBody>
          <a:bodyPr>
            <a:noAutofit/>
          </a:bodyPr>
          <a:lstStyle/>
          <a:p>
            <a:r>
              <a:rPr lang="tr-TR" altLang="tr-TR" sz="2000" dirty="0" smtClean="0"/>
              <a:t>Ölçeklenen nesnenin konumunu kontrol etmek için sabit bir noktaya göre ölçekleme yapılır. </a:t>
            </a:r>
          </a:p>
          <a:p>
            <a:r>
              <a:rPr lang="tr-TR" altLang="tr-TR" sz="2000" dirty="0" smtClean="0"/>
              <a:t>Sabit nokta genellikle bir nesne konumu veya nesne merkezi olarak atanır.</a:t>
            </a:r>
          </a:p>
          <a:p>
            <a:r>
              <a:rPr lang="tr-TR" altLang="tr-TR" sz="2000" smtClean="0"/>
              <a:t>Sabit nokta</a:t>
            </a:r>
            <a:r>
              <a:rPr lang="en-US" altLang="tr-TR" sz="2000" smtClean="0"/>
              <a:t>,</a:t>
            </a:r>
            <a:r>
              <a:rPr lang="tr-TR" altLang="tr-TR" sz="2000" smtClean="0"/>
              <a:t> </a:t>
            </a:r>
            <a:r>
              <a:rPr lang="tr-TR" altLang="tr-TR" sz="2000" dirty="0" smtClean="0"/>
              <a:t>ölçekleme dönüşümünden etkilenmez.</a:t>
            </a:r>
          </a:p>
          <a:p>
            <a:r>
              <a:rPr lang="tr-TR" altLang="tr-TR" sz="2000" dirty="0" smtClean="0"/>
              <a:t>Seçilen bir </a:t>
            </a:r>
            <a:r>
              <a:rPr lang="en-US" altLang="tr-TR" sz="2000" dirty="0" smtClean="0"/>
              <a:t>(</a:t>
            </a:r>
            <a:r>
              <a:rPr lang="en-US" altLang="tr-TR" sz="2000" i="1" dirty="0" err="1" smtClean="0"/>
              <a:t>x</a:t>
            </a:r>
            <a:r>
              <a:rPr lang="en-US" altLang="tr-TR" sz="2000" i="1" baseline="-25000" dirty="0" err="1" smtClean="0"/>
              <a:t>f</a:t>
            </a:r>
            <a:r>
              <a:rPr lang="en-US" altLang="tr-TR" sz="2000" i="1" baseline="-25000" dirty="0" smtClean="0"/>
              <a:t> </a:t>
            </a:r>
            <a:r>
              <a:rPr lang="en-US" altLang="tr-TR" sz="2000" i="1" dirty="0"/>
              <a:t>, </a:t>
            </a:r>
            <a:r>
              <a:rPr lang="en-US" altLang="tr-TR" sz="2000" i="1" dirty="0" err="1"/>
              <a:t>y</a:t>
            </a:r>
            <a:r>
              <a:rPr lang="en-US" altLang="tr-TR" sz="2000" i="1" baseline="-25000" dirty="0" err="1"/>
              <a:t>f</a:t>
            </a:r>
            <a:r>
              <a:rPr lang="en-US" altLang="tr-TR" sz="2000" i="1" dirty="0"/>
              <a:t> </a:t>
            </a:r>
            <a:r>
              <a:rPr lang="en-US" altLang="tr-TR" sz="2000" dirty="0" smtClean="0"/>
              <a:t>)</a:t>
            </a:r>
            <a:r>
              <a:rPr lang="tr-TR" altLang="tr-TR" sz="2000" dirty="0" smtClean="0"/>
              <a:t> sabit noktasına göre ölçeklemede her poligon noktasının sabit noktaya göre uzaklığı ölçeklenir.</a:t>
            </a:r>
          </a:p>
          <a:p>
            <a:pPr marL="0" indent="0">
              <a:buNone/>
            </a:pPr>
            <a:endParaRPr lang="tr-TR" altLang="tr-TR" sz="2000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Dikdörtgen 1"/>
              <p:cNvSpPr/>
              <p:nvPr/>
            </p:nvSpPr>
            <p:spPr>
              <a:xfrm>
                <a:off x="755576" y="5282595"/>
                <a:ext cx="5616624" cy="10870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tr-TR" altLang="tr-TR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tr-TR" altLang="tr-TR" sz="2000" i="1">
                            <a:latin typeface="Cambria Math"/>
                          </a:rPr>
                          <m:t>𝑥</m:t>
                        </m:r>
                      </m:e>
                      <m:sup>
                        <m:r>
                          <a:rPr lang="tr-TR" altLang="tr-TR" sz="2000" i="1">
                            <a:latin typeface="Cambria Math"/>
                          </a:rPr>
                          <m:t>′</m:t>
                        </m:r>
                      </m:sup>
                    </m:sSup>
                    <m:r>
                      <a:rPr lang="tr-TR" altLang="tr-TR" sz="20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tr-TR" altLang="tr-T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altLang="tr-TR" sz="20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tr-TR" altLang="tr-TR" sz="2000" i="1">
                            <a:latin typeface="Cambria Math"/>
                          </a:rPr>
                          <m:t>𝑓</m:t>
                        </m:r>
                      </m:sub>
                    </m:sSub>
                    <m:r>
                      <a:rPr lang="en-US" altLang="tr-TR" sz="2000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tr-TR" altLang="tr-TR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tr-TR" altLang="tr-TR" sz="2000" i="1">
                            <a:latin typeface="Cambria Math"/>
                          </a:rPr>
                          <m:t>𝑥</m:t>
                        </m:r>
                        <m:r>
                          <a:rPr lang="tr-TR" altLang="tr-TR" sz="2000" i="1">
                            <a:latin typeface="Cambria Math"/>
                          </a:rPr>
                          <m:t>−</m:t>
                        </m:r>
                        <m:sSub>
                          <m:sSubPr>
                            <m:ctrlPr>
                              <a:rPr lang="tr-TR" altLang="tr-TR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tr-TR" altLang="tr-TR" sz="2000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tr-TR" altLang="tr-TR" sz="2000" i="1">
                                <a:latin typeface="Cambria Math"/>
                              </a:rPr>
                              <m:t>𝑓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tr-TR" altLang="tr-T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altLang="tr-TR" sz="2000" i="1">
                            <a:latin typeface="Cambria Math"/>
                          </a:rPr>
                          <m:t>𝑠</m:t>
                        </m:r>
                      </m:e>
                      <m:sub>
                        <m:r>
                          <a:rPr lang="tr-TR" altLang="tr-TR" sz="2000" i="1">
                            <a:latin typeface="Cambria Math"/>
                          </a:rPr>
                          <m:t>𝑥</m:t>
                        </m:r>
                      </m:sub>
                    </m:sSub>
                    <m:r>
                      <a:rPr lang="tr-TR" altLang="tr-TR" sz="2000" i="1">
                        <a:latin typeface="Cambria Math"/>
                        <a:ea typeface="Cambria Math"/>
                      </a:rPr>
                      <m:t>→</m:t>
                    </m:r>
                  </m:oMath>
                </a14:m>
                <a:r>
                  <a:rPr lang="tr-TR" altLang="tr-TR" sz="20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tr-TR" altLang="tr-TR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tr-TR" altLang="tr-TR" sz="2000" i="1">
                            <a:latin typeface="Cambria Math"/>
                          </a:rPr>
                          <m:t>𝑥</m:t>
                        </m:r>
                      </m:e>
                      <m:sup>
                        <m:r>
                          <a:rPr lang="tr-TR" altLang="tr-TR" sz="2000" i="1">
                            <a:latin typeface="Cambria Math"/>
                          </a:rPr>
                          <m:t>′</m:t>
                        </m:r>
                      </m:sup>
                    </m:sSup>
                    <m:r>
                      <a:rPr lang="tr-TR" altLang="tr-TR" sz="2000" i="1">
                        <a:latin typeface="Cambria Math"/>
                      </a:rPr>
                      <m:t>=</m:t>
                    </m:r>
                    <m:r>
                      <a:rPr lang="tr-TR" altLang="tr-TR" sz="2000" i="1">
                        <a:latin typeface="Cambria Math"/>
                      </a:rPr>
                      <m:t>𝑥</m:t>
                    </m:r>
                    <m:sSub>
                      <m:sSubPr>
                        <m:ctrlPr>
                          <a:rPr lang="tr-TR" altLang="tr-T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altLang="tr-TR" sz="2000" i="1">
                            <a:latin typeface="Cambria Math"/>
                          </a:rPr>
                          <m:t>.</m:t>
                        </m:r>
                        <m:r>
                          <a:rPr lang="tr-TR" altLang="tr-TR" sz="2000" i="1">
                            <a:latin typeface="Cambria Math"/>
                          </a:rPr>
                          <m:t>𝑠</m:t>
                        </m:r>
                      </m:e>
                      <m:sub>
                        <m:r>
                          <a:rPr lang="tr-TR" altLang="tr-TR" sz="2000" i="1">
                            <a:latin typeface="Cambria Math"/>
                          </a:rPr>
                          <m:t>𝑥</m:t>
                        </m:r>
                      </m:sub>
                    </m:sSub>
                    <m:r>
                      <a:rPr lang="tr-TR" altLang="tr-TR" sz="2000" i="1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tr-TR" altLang="tr-T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altLang="tr-TR" sz="20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tr-TR" altLang="tr-TR" sz="2000" i="1">
                            <a:latin typeface="Cambria Math"/>
                          </a:rPr>
                          <m:t>𝑓</m:t>
                        </m:r>
                      </m:sub>
                    </m:sSub>
                    <m:r>
                      <a:rPr lang="tr-TR" altLang="tr-TR" sz="2000" i="1">
                        <a:latin typeface="Cambria Math"/>
                      </a:rPr>
                      <m:t>(1−</m:t>
                    </m:r>
                    <m:sSub>
                      <m:sSubPr>
                        <m:ctrlPr>
                          <a:rPr lang="tr-TR" altLang="tr-T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altLang="tr-TR" sz="2000" i="1">
                            <a:latin typeface="Cambria Math"/>
                          </a:rPr>
                          <m:t>𝑠</m:t>
                        </m:r>
                      </m:e>
                      <m:sub>
                        <m:r>
                          <a:rPr lang="tr-TR" altLang="tr-TR" sz="2000" i="1">
                            <a:latin typeface="Cambria Math"/>
                          </a:rPr>
                          <m:t>𝑥</m:t>
                        </m:r>
                      </m:sub>
                    </m:sSub>
                    <m:r>
                      <a:rPr lang="tr-TR" altLang="tr-TR" sz="2000" i="1">
                        <a:latin typeface="Cambria Math"/>
                      </a:rPr>
                      <m:t>)</m:t>
                    </m:r>
                  </m:oMath>
                </a14:m>
                <a:endParaRPr lang="tr-TR" altLang="tr-TR" sz="2000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tr-TR" altLang="tr-TR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tr-TR" altLang="tr-TR" sz="2000" i="1">
                            <a:latin typeface="Cambria Math"/>
                          </a:rPr>
                          <m:t>𝑦</m:t>
                        </m:r>
                      </m:e>
                      <m:sup>
                        <m:r>
                          <a:rPr lang="tr-TR" altLang="tr-TR" sz="2000" i="1">
                            <a:latin typeface="Cambria Math"/>
                          </a:rPr>
                          <m:t>′</m:t>
                        </m:r>
                      </m:sup>
                    </m:sSup>
                    <m:r>
                      <a:rPr lang="tr-TR" altLang="tr-TR" sz="20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tr-TR" altLang="tr-T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altLang="tr-TR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tr-TR" altLang="tr-TR" sz="2000" i="1">
                            <a:latin typeface="Cambria Math"/>
                          </a:rPr>
                          <m:t>𝑓</m:t>
                        </m:r>
                      </m:sub>
                    </m:sSub>
                    <m:r>
                      <a:rPr lang="en-US" altLang="tr-TR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tr-TR" altLang="tr-TR" sz="2000" i="1">
                        <a:latin typeface="Cambria Math"/>
                      </a:rPr>
                      <m:t>(</m:t>
                    </m:r>
                    <m:r>
                      <a:rPr lang="tr-TR" altLang="tr-TR" sz="2000" i="1">
                        <a:latin typeface="Cambria Math"/>
                      </a:rPr>
                      <m:t>𝑦</m:t>
                    </m:r>
                    <m:r>
                      <a:rPr lang="tr-TR" altLang="tr-TR" sz="2000" i="1">
                        <a:latin typeface="Cambria Math"/>
                      </a:rPr>
                      <m:t>−</m:t>
                    </m:r>
                    <m:sSub>
                      <m:sSubPr>
                        <m:ctrlPr>
                          <a:rPr lang="tr-TR" altLang="tr-T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altLang="tr-TR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tr-TR" altLang="tr-TR" sz="2000" i="1">
                            <a:latin typeface="Cambria Math"/>
                          </a:rPr>
                          <m:t>𝑓</m:t>
                        </m:r>
                      </m:sub>
                    </m:sSub>
                    <m:r>
                      <a:rPr lang="tr-TR" altLang="tr-TR" sz="2000" i="1">
                        <a:latin typeface="Cambria Math"/>
                      </a:rPr>
                      <m:t>)</m:t>
                    </m:r>
                    <m:sSub>
                      <m:sSubPr>
                        <m:ctrlPr>
                          <a:rPr lang="tr-TR" altLang="tr-T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altLang="tr-TR" sz="2000" i="1">
                            <a:latin typeface="Cambria Math"/>
                          </a:rPr>
                          <m:t>𝑠</m:t>
                        </m:r>
                      </m:e>
                      <m:sub>
                        <m:r>
                          <a:rPr lang="tr-TR" altLang="tr-TR" sz="2000" i="1">
                            <a:latin typeface="Cambria Math"/>
                          </a:rPr>
                          <m:t>𝑦</m:t>
                        </m:r>
                      </m:sub>
                    </m:sSub>
                    <m:r>
                      <a:rPr lang="tr-TR" altLang="tr-TR" sz="2000" i="1">
                        <a:latin typeface="Cambria Math"/>
                        <a:ea typeface="Cambria Math"/>
                      </a:rPr>
                      <m:t>→</m:t>
                    </m:r>
                  </m:oMath>
                </a14:m>
                <a:r>
                  <a:rPr lang="tr-TR" altLang="tr-TR" sz="20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tr-TR" altLang="tr-TR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tr-TR" altLang="tr-TR" sz="2000" b="0" i="1" smtClean="0">
                            <a:latin typeface="Cambria Math"/>
                          </a:rPr>
                          <m:t>𝑦</m:t>
                        </m:r>
                      </m:e>
                      <m:sup>
                        <m:r>
                          <a:rPr lang="tr-TR" altLang="tr-TR" sz="2000" i="1">
                            <a:latin typeface="Cambria Math"/>
                          </a:rPr>
                          <m:t>′</m:t>
                        </m:r>
                      </m:sup>
                    </m:sSup>
                    <m:r>
                      <a:rPr lang="tr-TR" altLang="tr-TR" sz="2000" i="1">
                        <a:latin typeface="Cambria Math"/>
                      </a:rPr>
                      <m:t>=</m:t>
                    </m:r>
                    <m:r>
                      <a:rPr lang="tr-TR" altLang="tr-TR" sz="2000" b="0" i="1" smtClean="0">
                        <a:latin typeface="Cambria Math"/>
                      </a:rPr>
                      <m:t>𝑦</m:t>
                    </m:r>
                    <m:sSub>
                      <m:sSubPr>
                        <m:ctrlPr>
                          <a:rPr lang="tr-TR" altLang="tr-T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altLang="tr-TR" sz="2000" i="1">
                            <a:latin typeface="Cambria Math"/>
                          </a:rPr>
                          <m:t>.</m:t>
                        </m:r>
                        <m:r>
                          <a:rPr lang="tr-TR" altLang="tr-TR" sz="2000" i="1">
                            <a:latin typeface="Cambria Math"/>
                          </a:rPr>
                          <m:t>𝑠</m:t>
                        </m:r>
                      </m:e>
                      <m:sub>
                        <m:r>
                          <a:rPr lang="tr-TR" altLang="tr-TR" sz="2000" b="0" i="1" smtClean="0">
                            <a:latin typeface="Cambria Math"/>
                          </a:rPr>
                          <m:t>𝑦</m:t>
                        </m:r>
                      </m:sub>
                    </m:sSub>
                    <m:r>
                      <a:rPr lang="tr-TR" altLang="tr-TR" sz="2000" i="1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tr-TR" altLang="tr-T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altLang="tr-TR" sz="2000" b="0" i="1" smtClean="0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tr-TR" altLang="tr-TR" sz="2000" i="1">
                            <a:latin typeface="Cambria Math"/>
                          </a:rPr>
                          <m:t>𝑓</m:t>
                        </m:r>
                      </m:sub>
                    </m:sSub>
                    <m:r>
                      <a:rPr lang="tr-TR" altLang="tr-TR" sz="2000" i="1">
                        <a:latin typeface="Cambria Math"/>
                      </a:rPr>
                      <m:t>(1−</m:t>
                    </m:r>
                    <m:sSub>
                      <m:sSubPr>
                        <m:ctrlPr>
                          <a:rPr lang="tr-TR" altLang="tr-T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altLang="tr-TR" sz="2000" i="1">
                            <a:latin typeface="Cambria Math"/>
                          </a:rPr>
                          <m:t>𝑠</m:t>
                        </m:r>
                      </m:e>
                      <m:sub>
                        <m:r>
                          <a:rPr lang="tr-TR" altLang="tr-TR" sz="2000" b="0" i="1" smtClean="0">
                            <a:latin typeface="Cambria Math"/>
                          </a:rPr>
                          <m:t>𝑦</m:t>
                        </m:r>
                      </m:sub>
                    </m:sSub>
                    <m:r>
                      <a:rPr lang="tr-TR" altLang="tr-TR" sz="2000" i="1">
                        <a:latin typeface="Cambria Math"/>
                      </a:rPr>
                      <m:t>)</m:t>
                    </m:r>
                  </m:oMath>
                </a14:m>
                <a:endParaRPr lang="tr-TR" altLang="tr-TR" sz="2000" dirty="0"/>
              </a:p>
              <a:p>
                <a:endParaRPr lang="tr-TR" sz="2000" dirty="0"/>
              </a:p>
            </p:txBody>
          </p:sp>
        </mc:Choice>
        <mc:Fallback xmlns="">
          <p:sp>
            <p:nvSpPr>
              <p:cNvPr id="2" name="Dikdörtgen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576" y="5282595"/>
                <a:ext cx="5616624" cy="108702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52547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tr-TR" altLang="tr-TR" dirty="0" smtClean="0"/>
              <a:t>Nesneleri Ölçekleme</a:t>
            </a:r>
            <a:endParaRPr lang="en-US" altLang="tr-TR" dirty="0" smtClean="0"/>
          </a:p>
        </p:txBody>
      </p:sp>
      <p:sp>
        <p:nvSpPr>
          <p:cNvPr id="4" name="İçerik Yer Tutucusu 2"/>
          <p:cNvSpPr>
            <a:spLocks noGrp="1"/>
          </p:cNvSpPr>
          <p:nvPr>
            <p:ph idx="1"/>
          </p:nvPr>
        </p:nvSpPr>
        <p:spPr>
          <a:xfrm>
            <a:off x="395536" y="1772816"/>
            <a:ext cx="8136904" cy="4392488"/>
          </a:xfrm>
        </p:spPr>
        <p:txBody>
          <a:bodyPr>
            <a:noAutofit/>
          </a:bodyPr>
          <a:lstStyle/>
          <a:p>
            <a:r>
              <a:rPr lang="tr-TR" altLang="tr-TR" sz="2800" dirty="0" smtClean="0"/>
              <a:t>Bir çemberi ölçeklemek için</a:t>
            </a:r>
          </a:p>
          <a:p>
            <a:pPr lvl="1"/>
            <a:r>
              <a:rPr lang="tr-TR" altLang="tr-TR" sz="2000" dirty="0" smtClean="0"/>
              <a:t>Yarıçap ölçeklenir çember yeniden çizilir.</a:t>
            </a:r>
          </a:p>
          <a:p>
            <a:r>
              <a:rPr lang="tr-TR" altLang="tr-TR" sz="2800" dirty="0"/>
              <a:t>Bir </a:t>
            </a:r>
            <a:r>
              <a:rPr lang="tr-TR" altLang="tr-TR" sz="2800" dirty="0" smtClean="0"/>
              <a:t>elipsi ölçeklemek </a:t>
            </a:r>
            <a:r>
              <a:rPr lang="tr-TR" altLang="tr-TR" sz="2800" dirty="0"/>
              <a:t>için</a:t>
            </a:r>
          </a:p>
          <a:p>
            <a:pPr lvl="1"/>
            <a:r>
              <a:rPr lang="tr-TR" altLang="tr-TR" sz="2000" dirty="0" smtClean="0"/>
              <a:t>Eksenler ölçeklenir elips yeniden çizilir.</a:t>
            </a:r>
            <a:endParaRPr lang="tr-TR" altLang="tr-TR" dirty="0" smtClean="0"/>
          </a:p>
          <a:p>
            <a:r>
              <a:rPr lang="tr-TR" altLang="tr-TR" sz="2800" dirty="0" smtClean="0"/>
              <a:t>Bir poligonu ölçeklemek için</a:t>
            </a:r>
          </a:p>
          <a:p>
            <a:pPr lvl="1"/>
            <a:r>
              <a:rPr lang="tr-TR" altLang="tr-TR" sz="2000" dirty="0" smtClean="0"/>
              <a:t>Noktalar ölçeklenir poligon yeniden çizilir.</a:t>
            </a:r>
            <a:endParaRPr lang="tr-TR" altLang="tr-TR" dirty="0" smtClean="0"/>
          </a:p>
        </p:txBody>
      </p:sp>
    </p:spTree>
    <p:extLst>
      <p:ext uri="{BB962C8B-B14F-4D97-AF65-F5344CB8AC3E}">
        <p14:creationId xmlns:p14="http://schemas.microsoft.com/office/powerpoint/2010/main" val="1460283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tr-TR" altLang="tr-TR" dirty="0" smtClean="0"/>
              <a:t>Matris Temsilleri ve Homojen Koordinatlar</a:t>
            </a:r>
            <a:endParaRPr lang="en-US" altLang="tr-TR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İçerik Yer Tutucusu 2"/>
              <p:cNvSpPr>
                <a:spLocks noGrp="1"/>
              </p:cNvSpPr>
              <p:nvPr>
                <p:ph idx="1"/>
              </p:nvPr>
            </p:nvSpPr>
            <p:spPr>
              <a:xfrm>
                <a:off x="395536" y="1772816"/>
                <a:ext cx="8136904" cy="4392488"/>
              </a:xfrm>
            </p:spPr>
            <p:txBody>
              <a:bodyPr>
                <a:noAutofit/>
              </a:bodyPr>
              <a:lstStyle/>
              <a:p>
                <a:r>
                  <a:rPr lang="tr-TR" altLang="tr-TR" sz="2400" dirty="0" smtClean="0"/>
                  <a:t>Tüm kayma, dönme ve ölçekleme dönüşümlerini aynı matris içerisinde ifade edebilmek için homojen koordinatlar kullanılmalıdır.</a:t>
                </a:r>
              </a:p>
              <a:p>
                <a:r>
                  <a:rPr lang="tr-TR" altLang="tr-TR" sz="2400" dirty="0" smtClean="0"/>
                  <a:t>Böylece dönüşümler sonrası nokta koordinatlarını belirlemek için her seferinde ayrı ayrı aşağıdaki formülü uygulamak gerekmez.</a:t>
                </a:r>
                <a:endParaRPr lang="tr-TR" altLang="tr-TR" sz="2400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tr-TR" altLang="tr-T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tr-TR" altLang="tr-TR" b="1" i="1">
                            <a:latin typeface="Cambria Math"/>
                          </a:rPr>
                          <m:t>𝑷</m:t>
                        </m:r>
                      </m:e>
                      <m:sup>
                        <m:r>
                          <a:rPr lang="tr-TR" altLang="tr-TR" i="1">
                            <a:latin typeface="Cambria Math"/>
                          </a:rPr>
                          <m:t>′</m:t>
                        </m:r>
                      </m:sup>
                    </m:sSup>
                    <m:r>
                      <a:rPr lang="tr-TR" altLang="tr-TR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tr-TR" altLang="tr-T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altLang="tr-TR" b="1" i="1" smtClean="0">
                            <a:latin typeface="Cambria Math"/>
                          </a:rPr>
                          <m:t>𝑴</m:t>
                        </m:r>
                      </m:e>
                      <m:sub>
                        <m:r>
                          <a:rPr lang="tr-TR" altLang="tr-TR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tr-TR" altLang="tr-TR" b="1" i="1">
                        <a:latin typeface="Cambria Math"/>
                      </a:rPr>
                      <m:t>𝑷</m:t>
                    </m:r>
                    <m:r>
                      <a:rPr lang="tr-TR" altLang="tr-TR" i="1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tr-TR" altLang="tr-T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altLang="tr-TR" b="1" i="1">
                            <a:latin typeface="Cambria Math"/>
                          </a:rPr>
                          <m:t>𝑴</m:t>
                        </m:r>
                      </m:e>
                      <m:sub>
                        <m:r>
                          <a:rPr lang="tr-TR" altLang="tr-TR" b="0" i="1" smtClean="0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endParaRPr lang="tr-TR" altLang="tr-TR" sz="2400" dirty="0" smtClean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tr-TR" altLang="tr-T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altLang="tr-TR" sz="2400" b="1" i="1">
                            <a:latin typeface="Cambria Math"/>
                          </a:rPr>
                          <m:t>𝑴</m:t>
                        </m:r>
                      </m:e>
                      <m:sub>
                        <m:r>
                          <a:rPr lang="tr-TR" altLang="tr-TR" sz="2400" i="1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tr-TR" altLang="tr-TR" sz="1800" dirty="0" smtClean="0"/>
                  <a:t>: 2x2’lik dönme veya ölçekleme parametrelerini içeren matris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tr-TR" altLang="tr-T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altLang="tr-TR" sz="2400" b="1" i="1">
                            <a:latin typeface="Cambria Math"/>
                          </a:rPr>
                          <m:t>𝑴</m:t>
                        </m:r>
                      </m:e>
                      <m:sub>
                        <m:r>
                          <a:rPr lang="tr-TR" altLang="tr-TR" sz="2400" b="0" i="1" smtClean="0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tr-TR" altLang="tr-TR" sz="1800" dirty="0"/>
                  <a:t>: </a:t>
                </a:r>
                <a:r>
                  <a:rPr lang="tr-TR" altLang="tr-TR" sz="1800" dirty="0" smtClean="0"/>
                  <a:t>2x1’lik kayma parametrelerini </a:t>
                </a:r>
                <a:r>
                  <a:rPr lang="tr-TR" altLang="tr-TR" sz="1800"/>
                  <a:t>içeren </a:t>
                </a:r>
                <a:r>
                  <a:rPr lang="tr-TR" altLang="tr-TR" sz="1800" smtClean="0"/>
                  <a:t>vektör</a:t>
                </a:r>
                <a:endParaRPr lang="tr-TR" altLang="tr-TR" sz="1800" dirty="0" smtClean="0"/>
              </a:p>
            </p:txBody>
          </p:sp>
        </mc:Choice>
        <mc:Fallback xmlns="">
          <p:sp>
            <p:nvSpPr>
              <p:cNvPr id="4" name="İçerik Yer Tutucus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5536" y="1772816"/>
                <a:ext cx="8136904" cy="4392488"/>
              </a:xfrm>
              <a:blipFill>
                <a:blip r:embed="rId3"/>
                <a:stretch>
                  <a:fillRect l="-1049" t="-1111" r="-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45475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tr-TR" altLang="tr-TR" dirty="0" smtClean="0"/>
              <a:t>Matris Temsilleri ve Homojen Koordinatlar</a:t>
            </a:r>
            <a:endParaRPr lang="en-US" altLang="tr-TR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İçerik Yer Tutucusu 2"/>
              <p:cNvSpPr>
                <a:spLocks noGrp="1"/>
              </p:cNvSpPr>
              <p:nvPr>
                <p:ph idx="1"/>
              </p:nvPr>
            </p:nvSpPr>
            <p:spPr>
              <a:xfrm>
                <a:off x="395536" y="1772816"/>
                <a:ext cx="8136904" cy="4392488"/>
              </a:xfrm>
            </p:spPr>
            <p:txBody>
              <a:bodyPr>
                <a:noAutofit/>
              </a:bodyPr>
              <a:lstStyle/>
              <a:p>
                <a:r>
                  <a:rPr lang="tr-TR" altLang="tr-TR" sz="2000" dirty="0" smtClean="0"/>
                  <a:t>Homojen koordinatlarda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tr-TR" altLang="tr-T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altLang="tr-TR" sz="2000" b="1" i="1">
                            <a:latin typeface="Cambria Math"/>
                          </a:rPr>
                          <m:t>𝑴</m:t>
                        </m:r>
                      </m:e>
                      <m:sub>
                        <m:r>
                          <a:rPr lang="tr-TR" altLang="tr-TR" sz="2000" i="1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tr-TR" altLang="tr-TR" sz="2000" dirty="0" smtClean="0"/>
                  <a:t> 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tr-TR" altLang="tr-T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altLang="tr-TR" sz="2000" b="1" i="1">
                            <a:latin typeface="Cambria Math"/>
                          </a:rPr>
                          <m:t>𝑴</m:t>
                        </m:r>
                      </m:e>
                      <m:sub>
                        <m:r>
                          <a:rPr lang="tr-TR" altLang="tr-TR" sz="2000" b="0" i="1" smtClean="0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tr-TR" altLang="tr-TR" sz="2000" dirty="0" smtClean="0"/>
                  <a:t> 3x3’lük tek bir matriste toplanır.</a:t>
                </a:r>
              </a:p>
              <a:p>
                <a:pPr marL="0" indent="0">
                  <a:buNone/>
                </a:pPr>
                <a:endParaRPr lang="tr-TR" altLang="tr-TR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 altLang="tr-TR" sz="2000" b="1" i="1" dirty="0" smtClean="0">
                          <a:latin typeface="Cambria Math"/>
                        </a:rPr>
                        <m:t>𝑴</m:t>
                      </m:r>
                      <m:r>
                        <a:rPr lang="tr-TR" altLang="tr-TR" sz="2000" b="0" i="1" dirty="0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tr-TR" altLang="tr-TR" sz="2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tr-TR" altLang="tr-TR" sz="20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tr-TR" altLang="tr-TR" sz="20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tr-TR" altLang="tr-TR" sz="20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tr-TR" altLang="tr-TR" sz="2000" i="1" dirty="0">
                                            <a:latin typeface="Cambria Math"/>
                                          </a:rPr>
                                          <m:t>[</m:t>
                                        </m:r>
                                        <m:sSub>
                                          <m:sSubPr>
                                            <m:ctrlPr>
                                              <a:rPr lang="tr-TR" altLang="tr-TR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tr-TR" altLang="tr-TR" sz="2000" b="1" i="1">
                                                <a:latin typeface="Cambria Math"/>
                                              </a:rPr>
                                              <m:t>𝑴</m:t>
                                            </m:r>
                                          </m:e>
                                          <m:sub>
                                            <m:r>
                                              <a:rPr lang="tr-TR" altLang="tr-TR" sz="2000" i="1">
                                                <a:latin typeface="Cambria Math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r>
                                          <a:rPr lang="tr-TR" altLang="tr-TR" sz="2000" i="1" dirty="0">
                                            <a:latin typeface="Cambria Math"/>
                                          </a:rPr>
                                          <m:t>]</m:t>
                                        </m:r>
                                      </m:e>
                                      <m:sub>
                                        <m:r>
                                          <a:rPr lang="tr-TR" altLang="tr-TR" sz="2000" i="1" dirty="0">
                                            <a:latin typeface="Cambria Math"/>
                                          </a:rPr>
                                          <m:t>2</m:t>
                                        </m:r>
                                        <m:r>
                                          <a:rPr lang="tr-TR" altLang="tr-TR" sz="2000" i="1" dirty="0">
                                            <a:latin typeface="Cambria Math"/>
                                          </a:rPr>
                                          <m:t>𝑥</m:t>
                                        </m:r>
                                        <m:r>
                                          <a:rPr lang="tr-TR" altLang="tr-TR" sz="2000" i="1" dirty="0">
                                            <a:latin typeface="Cambria Math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tr-TR" altLang="tr-TR" sz="20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tr-TR" altLang="tr-TR" sz="2000" i="1" dirty="0">
                                            <a:latin typeface="Cambria Math"/>
                                          </a:rPr>
                                          <m:t>[</m:t>
                                        </m:r>
                                        <m:sSub>
                                          <m:sSubPr>
                                            <m:ctrlPr>
                                              <a:rPr lang="tr-TR" altLang="tr-TR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tr-TR" altLang="tr-TR" sz="2000" b="1" i="1">
                                                <a:latin typeface="Cambria Math"/>
                                              </a:rPr>
                                              <m:t>𝑴</m:t>
                                            </m:r>
                                          </m:e>
                                          <m:sub>
                                            <m:r>
                                              <a:rPr lang="tr-TR" altLang="tr-TR" sz="2000" i="1">
                                                <a:latin typeface="Cambria Math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r>
                                          <a:rPr lang="tr-TR" altLang="tr-TR" sz="2000" i="1" dirty="0">
                                            <a:latin typeface="Cambria Math"/>
                                          </a:rPr>
                                          <m:t>]</m:t>
                                        </m:r>
                                      </m:e>
                                      <m:sub>
                                        <m:r>
                                          <a:rPr lang="tr-TR" altLang="tr-TR" sz="2000" i="1" dirty="0">
                                            <a:latin typeface="Cambria Math"/>
                                          </a:rPr>
                                          <m:t>2</m:t>
                                        </m:r>
                                        <m:r>
                                          <a:rPr lang="tr-TR" altLang="tr-TR" sz="2000" i="1" dirty="0">
                                            <a:latin typeface="Cambria Math"/>
                                          </a:rPr>
                                          <m:t>𝑥</m:t>
                                        </m:r>
                                        <m:r>
                                          <a:rPr lang="tr-TR" altLang="tr-TR" sz="2000" i="1" dirty="0">
                                            <a:latin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tr-TR" altLang="tr-TR" sz="20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tr-TR" altLang="tr-TR" sz="2000" i="1" dirty="0">
                                              <a:latin typeface="Cambria Math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tr-TR" altLang="tr-TR" sz="2000" i="1" dirty="0">
                                              <a:latin typeface="Cambria Math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  <m:e>
                                    <m:r>
                                      <a:rPr lang="tr-TR" altLang="tr-TR" sz="2000" i="1" dirty="0">
                                        <a:latin typeface="Cambria Math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  <m:sub>
                          <m:r>
                            <a:rPr lang="tr-TR" altLang="tr-TR" sz="2000" b="0" i="1" dirty="0" smtClean="0">
                              <a:latin typeface="Cambria Math"/>
                            </a:rPr>
                            <m:t>3</m:t>
                          </m:r>
                          <m:r>
                            <a:rPr lang="tr-TR" altLang="tr-TR" sz="2000" b="0" i="1" dirty="0" smtClean="0">
                              <a:latin typeface="Cambria Math"/>
                            </a:rPr>
                            <m:t>𝑥</m:t>
                          </m:r>
                          <m:r>
                            <a:rPr lang="tr-TR" altLang="tr-TR" sz="2000" b="0" i="1" dirty="0" smtClean="0">
                              <a:latin typeface="Cambria Math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tr-TR" altLang="tr-TR" sz="2000" dirty="0" smtClean="0"/>
              </a:p>
              <a:p>
                <a:pPr marL="0" indent="0">
                  <a:buNone/>
                </a:pPr>
                <a:endParaRPr lang="tr-TR" altLang="tr-TR" sz="2000" dirty="0"/>
              </a:p>
              <a:p>
                <a:r>
                  <a:rPr lang="tr-TR" altLang="tr-TR" sz="2000" dirty="0" smtClean="0"/>
                  <a:t>Bu matrisle dönüştürülecek noktaların homojen koordinatı h genelde 1 olur.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 altLang="tr-TR" sz="2000" b="1">
                          <a:latin typeface="Cambria Math"/>
                        </a:rPr>
                        <m:t> </m:t>
                      </m:r>
                      <m:r>
                        <a:rPr lang="tr-TR" altLang="tr-TR" sz="2000" b="1">
                          <a:latin typeface="Cambria Math"/>
                        </a:rPr>
                        <m:t>𝐏</m:t>
                      </m:r>
                      <m:r>
                        <a:rPr lang="tr-TR" altLang="tr-TR" sz="2000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tr-TR" altLang="tr-TR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tr-TR" altLang="tr-TR" sz="2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tr-TR" altLang="tr-TR" sz="2000" i="1">
                                    <a:latin typeface="Cambria Math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tr-TR" altLang="tr-TR" sz="2000" i="1">
                                    <a:latin typeface="Cambria Math"/>
                                  </a:rPr>
                                  <m:t>𝑦</m:t>
                                </m:r>
                              </m:e>
                            </m:mr>
                          </m:m>
                        </m:e>
                      </m:d>
                      <m:r>
                        <a:rPr lang="tr-TR" altLang="tr-TR" sz="2000" i="1" smtClean="0">
                          <a:latin typeface="Cambria Math"/>
                          <a:ea typeface="Cambria Math"/>
                        </a:rPr>
                        <m:t>→</m:t>
                      </m:r>
                      <m:d>
                        <m:dPr>
                          <m:begChr m:val="["/>
                          <m:endChr m:val="]"/>
                          <m:ctrlPr>
                            <a:rPr lang="tr-TR" altLang="tr-TR" sz="2000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tr-TR" altLang="tr-TR" sz="2000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tr-TR" altLang="tr-TR" sz="2000" b="0" i="1" smtClean="0">
                                    <a:latin typeface="Cambria Math"/>
                                    <a:ea typeface="Cambria Math"/>
                                  </a:rPr>
                                  <m:t>𝑥</m:t>
                                </m:r>
                                <m:r>
                                  <a:rPr lang="tr-TR" altLang="tr-TR" sz="2000" b="0" i="1" smtClean="0">
                                    <a:latin typeface="Cambria Math"/>
                                    <a:ea typeface="Cambria Math"/>
                                  </a:rPr>
                                  <m:t>.</m:t>
                                </m:r>
                                <m:r>
                                  <a:rPr lang="tr-TR" altLang="tr-TR" sz="2000" b="0" i="1" smtClean="0">
                                    <a:latin typeface="Cambria Math"/>
                                    <a:ea typeface="Cambria Math"/>
                                  </a:rPr>
                                  <m:t>h</m:t>
                                </m:r>
                              </m:e>
                            </m:mr>
                            <m:mr>
                              <m:e>
                                <m:r>
                                  <a:rPr lang="tr-TR" altLang="tr-TR" sz="2000" b="0" i="1" smtClean="0">
                                    <a:latin typeface="Cambria Math"/>
                                    <a:ea typeface="Cambria Math"/>
                                  </a:rPr>
                                  <m:t>𝑦</m:t>
                                </m:r>
                                <m:r>
                                  <a:rPr lang="tr-TR" altLang="tr-TR" sz="2000" b="0" i="1" smtClean="0">
                                    <a:latin typeface="Cambria Math"/>
                                    <a:ea typeface="Cambria Math"/>
                                  </a:rPr>
                                  <m:t>.</m:t>
                                </m:r>
                                <m:r>
                                  <a:rPr lang="tr-TR" altLang="tr-TR" sz="2000" b="0" i="1" smtClean="0">
                                    <a:latin typeface="Cambria Math"/>
                                    <a:ea typeface="Cambria Math"/>
                                  </a:rPr>
                                  <m:t>h</m:t>
                                </m:r>
                              </m:e>
                            </m:mr>
                            <m:mr>
                              <m:e>
                                <m:r>
                                  <a:rPr lang="tr-TR" altLang="tr-TR" sz="2000" b="0" i="1" smtClean="0">
                                    <a:latin typeface="Cambria Math"/>
                                    <a:ea typeface="Cambria Math"/>
                                  </a:rPr>
                                  <m:t>h</m:t>
                                </m:r>
                              </m:e>
                            </m:mr>
                          </m:m>
                        </m:e>
                      </m:d>
                      <m:r>
                        <a:rPr lang="tr-TR" altLang="tr-TR" sz="2000" i="1">
                          <a:latin typeface="Cambria Math"/>
                        </a:rPr>
                        <m:t> </m:t>
                      </m:r>
                    </m:oMath>
                  </m:oMathPara>
                </a14:m>
                <a:endParaRPr lang="tr-TR" altLang="tr-TR" sz="2000" dirty="0" smtClean="0"/>
              </a:p>
              <a:p>
                <a:r>
                  <a:rPr lang="tr-TR" altLang="tr-TR" sz="2000" dirty="0" smtClean="0"/>
                  <a:t>h’nin farklı değerler alması bir P noktasının sonsuz sayıda farklı değer almasını sağlar.</a:t>
                </a:r>
              </a:p>
              <a:p>
                <a:r>
                  <a:rPr lang="tr-TR" altLang="tr-TR" sz="2000" dirty="0" smtClean="0"/>
                  <a:t>Buna özellikle 3-B bakış dönüşümlerinde ihtiyaç duyulur.</a:t>
                </a:r>
              </a:p>
            </p:txBody>
          </p:sp>
        </mc:Choice>
        <mc:Fallback xmlns="">
          <p:sp>
            <p:nvSpPr>
              <p:cNvPr id="4" name="İçerik Yer Tutucus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5536" y="1772816"/>
                <a:ext cx="8136904" cy="4392488"/>
              </a:xfrm>
              <a:blipFill rotWithShape="1">
                <a:blip r:embed="rId3"/>
                <a:stretch>
                  <a:fillRect l="-674" t="-694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78500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tr-TR" altLang="tr-TR" dirty="0" smtClean="0"/>
              <a:t>Homojen Koordinatlarda</a:t>
            </a:r>
            <a:br>
              <a:rPr lang="tr-TR" altLang="tr-TR" dirty="0" smtClean="0"/>
            </a:br>
            <a:r>
              <a:rPr lang="tr-TR" altLang="tr-TR" dirty="0" smtClean="0"/>
              <a:t>2-B Kayma</a:t>
            </a:r>
            <a:endParaRPr lang="en-US" altLang="tr-TR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İçerik Yer Tutucusu 2"/>
              <p:cNvSpPr>
                <a:spLocks noGrp="1"/>
              </p:cNvSpPr>
              <p:nvPr>
                <p:ph idx="1"/>
              </p:nvPr>
            </p:nvSpPr>
            <p:spPr>
              <a:xfrm>
                <a:off x="395536" y="1772816"/>
                <a:ext cx="8136904" cy="4392488"/>
              </a:xfrm>
            </p:spPr>
            <p:txBody>
              <a:bodyPr>
                <a:noAutofit/>
              </a:bodyPr>
              <a:lstStyle/>
              <a:p>
                <a:r>
                  <a:rPr lang="tr-TR" altLang="tr-TR" sz="2400" dirty="0" smtClean="0"/>
                  <a:t>Homojen koordinatlarda 2-B kayma matrisi</a:t>
                </a:r>
              </a:p>
              <a:p>
                <a:pPr marL="0" indent="0">
                  <a:buNone/>
                </a:pPr>
                <a:endParaRPr lang="tr-TR" altLang="tr-TR" sz="2400" dirty="0"/>
              </a:p>
              <a:p>
                <a:pPr marL="0" indent="0"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tr-TR" altLang="tr-TR" sz="24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tr-TR" altLang="tr-TR" sz="24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tr-TR" altLang="tr-TR" sz="2400" i="1">
                                    <a:latin typeface="Cambria Math"/>
                                    <a:ea typeface="Cambria Math"/>
                                  </a:rPr>
                                  <m:t>𝑥</m:t>
                                </m:r>
                                <m:r>
                                  <a:rPr lang="tr-TR" altLang="tr-TR" sz="2400" b="0" i="1" smtClean="0">
                                    <a:latin typeface="Cambria Math"/>
                                    <a:ea typeface="Cambria Math"/>
                                  </a:rPr>
                                  <m:t>′</m:t>
                                </m:r>
                              </m:e>
                            </m:mr>
                            <m:mr>
                              <m:e>
                                <m:r>
                                  <a:rPr lang="tr-TR" altLang="tr-TR" sz="2400" i="1">
                                    <a:latin typeface="Cambria Math"/>
                                    <a:ea typeface="Cambria Math"/>
                                  </a:rPr>
                                  <m:t>𝑦</m:t>
                                </m:r>
                                <m:r>
                                  <a:rPr lang="tr-TR" altLang="tr-TR" sz="2400" b="0" i="1" smtClean="0">
                                    <a:latin typeface="Cambria Math"/>
                                    <a:ea typeface="Cambria Math"/>
                                  </a:rPr>
                                  <m:t>′</m:t>
                                </m:r>
                              </m:e>
                            </m:mr>
                            <m:mr>
                              <m:e>
                                <m:r>
                                  <a:rPr lang="tr-TR" altLang="tr-TR" sz="2400" b="0" i="1" smtClean="0">
                                    <a:latin typeface="Cambria Math"/>
                                    <a:ea typeface="Cambria Math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tr-TR" altLang="tr-TR" sz="2400" b="0" i="1" smtClean="0">
                          <a:latin typeface="Cambria Math"/>
                          <a:ea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tr-TR" altLang="tr-TR" sz="24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tr-TR" altLang="tr-TR" sz="240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tr-TR" altLang="tr-TR" sz="2400" b="0" i="1" smtClean="0">
                                    <a:latin typeface="Cambria Math"/>
                                    <a:ea typeface="Cambria Math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tr-TR" altLang="tr-TR" sz="2400" b="0" i="1" smtClean="0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tr-TR" altLang="tr-TR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altLang="tr-TR" sz="2400" i="1">
                                        <a:latin typeface="Cambria Math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tr-TR" altLang="tr-TR" sz="2400" i="1">
                                        <a:latin typeface="Cambria Math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tr-TR" altLang="tr-TR" sz="2400" b="0" i="1" smtClean="0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tr-TR" altLang="tr-TR" sz="2400" b="0" i="1" smtClean="0">
                                    <a:latin typeface="Cambria Math"/>
                                    <a:ea typeface="Cambria Math"/>
                                  </a:rPr>
                                  <m:t>1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tr-TR" altLang="tr-TR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altLang="tr-TR" sz="2400" i="1">
                                        <a:latin typeface="Cambria Math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tr-TR" altLang="tr-TR" sz="2400" b="0" i="1" smtClean="0">
                                        <a:latin typeface="Cambria Math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tr-TR" altLang="tr-TR" sz="2400" b="0" i="1" smtClean="0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tr-TR" altLang="tr-TR" sz="2400" b="0" i="1" smtClean="0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tr-TR" altLang="tr-TR" sz="2400" b="0" i="1" smtClean="0">
                                    <a:latin typeface="Cambria Math"/>
                                    <a:ea typeface="Cambria Math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tr-TR" altLang="tr-TR" sz="24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tr-TR" altLang="tr-TR" sz="24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tr-TR" altLang="tr-TR" sz="2400" i="1">
                                    <a:latin typeface="Cambria Math"/>
                                    <a:ea typeface="Cambria Math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tr-TR" altLang="tr-TR" sz="2400" i="1">
                                    <a:latin typeface="Cambria Math"/>
                                    <a:ea typeface="Cambria Math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tr-TR" altLang="tr-TR" sz="2400" b="0" i="1" smtClean="0">
                                    <a:latin typeface="Cambria Math"/>
                                    <a:ea typeface="Cambria Math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tr-TR" sz="2400" b="0" i="1" smtClean="0">
                          <a:latin typeface="Cambria Math" panose="02040503050406030204" pitchFamily="18" charset="0"/>
                          <a:ea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tr-TR" altLang="tr-TR" sz="24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tr-TR" altLang="tr-TR" sz="24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tr-TR" altLang="tr-TR" sz="2400" i="1">
                                    <a:latin typeface="Cambria Math"/>
                                    <a:ea typeface="Cambria Math"/>
                                  </a:rPr>
                                  <m:t>𝑥</m:t>
                                </m:r>
                                <m:r>
                                  <a:rPr lang="en-US" altLang="tr-TR" sz="2400" b="0" i="1" smtClean="0">
                                    <a:latin typeface="Cambria Math" panose="02040503050406030204" pitchFamily="18" charset="0"/>
                                    <a:ea typeface="Cambria Math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tr-TR" altLang="tr-TR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altLang="tr-TR" sz="2400" i="1">
                                        <a:latin typeface="Cambria Math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tr-TR" altLang="tr-TR" sz="2400" i="1">
                                        <a:latin typeface="Cambria Math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tr-TR" altLang="tr-TR" sz="2400" i="1">
                                    <a:latin typeface="Cambria Math"/>
                                    <a:ea typeface="Cambria Math"/>
                                  </a:rPr>
                                  <m:t>𝑦</m:t>
                                </m:r>
                                <m:r>
                                  <a:rPr lang="en-US" altLang="tr-TR" sz="2400" b="0" i="1" smtClean="0">
                                    <a:latin typeface="Cambria Math" panose="02040503050406030204" pitchFamily="18" charset="0"/>
                                    <a:ea typeface="Cambria Math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tr-TR" altLang="tr-TR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altLang="tr-TR" sz="2400" i="1">
                                        <a:latin typeface="Cambria Math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tr-TR" altLang="tr-TR" sz="2400" i="1">
                                        <a:latin typeface="Cambria Math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tr-TR" altLang="tr-TR" sz="2400" i="1">
                                    <a:latin typeface="Cambria Math"/>
                                    <a:ea typeface="Cambria Math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tr-TR" altLang="tr-TR" sz="240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tr-TR" altLang="tr-TR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tr-TR" altLang="tr-TR" sz="2400" b="1" i="1">
                              <a:latin typeface="Cambria Math"/>
                            </a:rPr>
                            <m:t>𝑷</m:t>
                          </m:r>
                        </m:e>
                        <m:sup>
                          <m:r>
                            <a:rPr lang="tr-TR" altLang="tr-TR" sz="2400" i="1">
                              <a:latin typeface="Cambria Math"/>
                            </a:rPr>
                            <m:t>′</m:t>
                          </m:r>
                        </m:sup>
                      </m:sSup>
                      <m:r>
                        <a:rPr lang="tr-TR" altLang="tr-TR" sz="2400" i="1">
                          <a:latin typeface="Cambria Math"/>
                        </a:rPr>
                        <m:t>=</m:t>
                      </m:r>
                      <m:r>
                        <a:rPr lang="tr-TR" altLang="tr-TR" sz="2400" b="1" i="1">
                          <a:latin typeface="Cambria Math"/>
                        </a:rPr>
                        <m:t>𝑻</m:t>
                      </m:r>
                      <m:r>
                        <a:rPr lang="tr-TR" altLang="tr-TR" sz="2400" b="1" i="1" smtClean="0">
                          <a:latin typeface="Cambria Math"/>
                        </a:rPr>
                        <m:t>(</m:t>
                      </m:r>
                      <m:sSub>
                        <m:sSubPr>
                          <m:ctrlPr>
                            <a:rPr lang="tr-TR" altLang="tr-T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altLang="tr-TR" sz="2400" i="1">
                              <a:latin typeface="Cambria Math"/>
                            </a:rPr>
                            <m:t>𝑡</m:t>
                          </m:r>
                        </m:e>
                        <m:sub>
                          <m:r>
                            <a:rPr lang="tr-TR" altLang="tr-TR" sz="2400" i="1">
                              <a:latin typeface="Cambria Math"/>
                            </a:rPr>
                            <m:t>𝑥</m:t>
                          </m:r>
                        </m:sub>
                      </m:sSub>
                      <m:r>
                        <a:rPr lang="tr-TR" altLang="tr-TR" sz="2400" b="1" i="1" smtClean="0">
                          <a:latin typeface="Cambria Math"/>
                        </a:rPr>
                        <m:t>,</m:t>
                      </m:r>
                      <m:sSub>
                        <m:sSubPr>
                          <m:ctrlPr>
                            <a:rPr lang="tr-TR" altLang="tr-T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altLang="tr-TR" sz="2400" i="1">
                              <a:latin typeface="Cambria Math"/>
                            </a:rPr>
                            <m:t>𝑡</m:t>
                          </m:r>
                        </m:e>
                        <m:sub>
                          <m:r>
                            <a:rPr lang="tr-TR" altLang="tr-TR" sz="2400" b="0" i="1" smtClean="0">
                              <a:latin typeface="Cambria Math"/>
                            </a:rPr>
                            <m:t>𝑦</m:t>
                          </m:r>
                        </m:sub>
                      </m:sSub>
                      <m:r>
                        <a:rPr lang="tr-TR" altLang="tr-TR" sz="2400" b="1" i="1" smtClean="0">
                          <a:latin typeface="Cambria Math"/>
                        </a:rPr>
                        <m:t>)</m:t>
                      </m:r>
                      <m:r>
                        <a:rPr lang="tr-TR" altLang="tr-TR" sz="2400" b="1" i="1">
                          <a:latin typeface="Cambria Math"/>
                          <a:ea typeface="Cambria Math"/>
                        </a:rPr>
                        <m:t>×</m:t>
                      </m:r>
                      <m:r>
                        <a:rPr lang="tr-TR" altLang="tr-TR" sz="2400" b="1" i="1">
                          <a:latin typeface="Cambria Math"/>
                        </a:rPr>
                        <m:t>𝑷</m:t>
                      </m:r>
                    </m:oMath>
                  </m:oMathPara>
                </a14:m>
                <a:endParaRPr lang="tr-TR" altLang="tr-TR" sz="2400" b="1" dirty="0" smtClean="0"/>
              </a:p>
              <a:p>
                <a:pPr marL="0" indent="0">
                  <a:buNone/>
                </a:pPr>
                <a:endParaRPr lang="tr-TR" altLang="tr-TR" sz="2400" b="1" dirty="0"/>
              </a:p>
            </p:txBody>
          </p:sp>
        </mc:Choice>
        <mc:Fallback xmlns="">
          <p:sp>
            <p:nvSpPr>
              <p:cNvPr id="4" name="İçerik Yer Tutucus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5536" y="1772816"/>
                <a:ext cx="8136904" cy="4392488"/>
              </a:xfrm>
              <a:blipFill>
                <a:blip r:embed="rId3"/>
                <a:stretch>
                  <a:fillRect l="-1049" t="-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55723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tr-TR" altLang="tr-TR" dirty="0" smtClean="0"/>
              <a:t>Homojen Koordinatlarda</a:t>
            </a:r>
            <a:br>
              <a:rPr lang="tr-TR" altLang="tr-TR" dirty="0" smtClean="0"/>
            </a:br>
            <a:r>
              <a:rPr lang="tr-TR" altLang="tr-TR" dirty="0" smtClean="0"/>
              <a:t>2-B Dönme</a:t>
            </a:r>
            <a:endParaRPr lang="en-US" altLang="tr-TR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İçerik Yer Tutucusu 2"/>
              <p:cNvSpPr>
                <a:spLocks noGrp="1"/>
              </p:cNvSpPr>
              <p:nvPr>
                <p:ph idx="1"/>
              </p:nvPr>
            </p:nvSpPr>
            <p:spPr>
              <a:xfrm>
                <a:off x="395536" y="1772816"/>
                <a:ext cx="8136904" cy="4248472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tr-TR" altLang="tr-TR" sz="2000" dirty="0" smtClean="0"/>
                  <a:t>Homojen </a:t>
                </a:r>
                <a:r>
                  <a:rPr lang="tr-TR" altLang="tr-TR" sz="2000" dirty="0"/>
                  <a:t>koordinatlarda 2-B </a:t>
                </a:r>
                <a:r>
                  <a:rPr lang="tr-TR" altLang="tr-TR" sz="2000" smtClean="0"/>
                  <a:t>dönme matrisi</a:t>
                </a:r>
              </a:p>
              <a:p>
                <a:pPr marL="0" indent="0">
                  <a:buNone/>
                </a:pPr>
                <a:endParaRPr lang="tr-TR" altLang="tr-TR" sz="2000" smtClean="0"/>
              </a:p>
              <a:p>
                <a:pPr marL="0" indent="0"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tr-TR" altLang="tr-TR" sz="20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tr-TR" altLang="tr-TR" sz="20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𝑥</m:t>
                                </m:r>
                                <m: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′</m:t>
                                </m:r>
                              </m:e>
                            </m:mr>
                            <m:mr>
                              <m:e>
                                <m: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𝑦</m:t>
                                </m:r>
                                <m: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′</m:t>
                                </m:r>
                              </m:e>
                            </m:mr>
                            <m:mr>
                              <m:e>
                                <m: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tr-TR" altLang="tr-TR" sz="2000" i="1">
                          <a:latin typeface="Cambria Math"/>
                          <a:ea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tr-TR" altLang="tr-TR" sz="20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tr-TR" altLang="tr-TR" sz="200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tr-TR" altLang="tr-TR" sz="2000" i="1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tr-TR" altLang="tr-TR" sz="2000">
                                        <a:latin typeface="Cambria Math"/>
                                        <a:ea typeface="Cambria Math"/>
                                      </a:rPr>
                                      <m:t>cos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tr-TR" altLang="tr-TR" sz="2000" i="1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tr-TR" altLang="tr-TR" sz="2000" i="1">
                                            <a:latin typeface="Cambria Math"/>
                                            <a:ea typeface="Cambria Math"/>
                                          </a:rPr>
                                          <m:t>𝜃</m:t>
                                        </m:r>
                                      </m:e>
                                    </m:d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tr-TR" altLang="tr-TR" sz="2000" i="1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tr-TR" altLang="tr-TR" sz="2000" b="0" i="0" smtClean="0">
                                        <a:latin typeface="Cambria Math"/>
                                        <a:ea typeface="Cambria Math"/>
                                      </a:rPr>
                                      <m:t>−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tr-TR" altLang="tr-TR" sz="2000" b="0" i="0" smtClean="0">
                                        <a:latin typeface="Cambria Math"/>
                                        <a:ea typeface="Cambria Math"/>
                                      </a:rPr>
                                      <m:t>sin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tr-TR" altLang="tr-TR" sz="2000" i="1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tr-TR" altLang="tr-TR" sz="2000" i="1">
                                            <a:latin typeface="Cambria Math"/>
                                            <a:ea typeface="Cambria Math"/>
                                          </a:rPr>
                                          <m:t>𝜃</m:t>
                                        </m:r>
                                      </m:e>
                                    </m:d>
                                  </m:e>
                                </m:func>
                              </m:e>
                              <m:e>
                                <m:r>
                                  <a:rPr lang="tr-TR" altLang="tr-TR" sz="2000" b="0" i="1" smtClean="0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func>
                                  <m:funcPr>
                                    <m:ctrlPr>
                                      <a:rPr lang="tr-TR" altLang="tr-TR" sz="2000" i="1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tr-TR" altLang="tr-TR" sz="2000" b="0" i="0" smtClean="0">
                                        <a:latin typeface="Cambria Math"/>
                                        <a:ea typeface="Cambria Math"/>
                                      </a:rPr>
                                      <m:t>sin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tr-TR" altLang="tr-TR" sz="2000" i="1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tr-TR" altLang="tr-TR" sz="2000" i="1">
                                            <a:latin typeface="Cambria Math"/>
                                            <a:ea typeface="Cambria Math"/>
                                          </a:rPr>
                                          <m:t>𝜃</m:t>
                                        </m:r>
                                      </m:e>
                                    </m:d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tr-TR" altLang="tr-TR" sz="2000" i="1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tr-TR" altLang="tr-TR" sz="2000">
                                        <a:latin typeface="Cambria Math"/>
                                        <a:ea typeface="Cambria Math"/>
                                      </a:rPr>
                                      <m:t>cos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tr-TR" altLang="tr-TR" sz="2000" i="1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tr-TR" altLang="tr-TR" sz="2000" i="1">
                                            <a:latin typeface="Cambria Math"/>
                                            <a:ea typeface="Cambria Math"/>
                                          </a:rPr>
                                          <m:t>𝜃</m:t>
                                        </m:r>
                                      </m:e>
                                    </m:d>
                                  </m:e>
                                </m:func>
                              </m:e>
                              <m:e>
                                <m:r>
                                  <a:rPr lang="tr-TR" altLang="tr-TR" sz="2000" b="0" i="1" smtClean="0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tr-TR" altLang="tr-TR" sz="20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tr-TR" altLang="tr-TR" sz="20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tr-TR" altLang="tr-TR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tr-TR" altLang="tr-TR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tr-TR" altLang="tr-TR" sz="2000" b="1" i="1">
                              <a:latin typeface="Cambria Math"/>
                            </a:rPr>
                            <m:t>𝑷</m:t>
                          </m:r>
                        </m:e>
                        <m:sup>
                          <m:r>
                            <a:rPr lang="tr-TR" altLang="tr-TR" sz="2000" i="1">
                              <a:latin typeface="Cambria Math"/>
                            </a:rPr>
                            <m:t>′</m:t>
                          </m:r>
                        </m:sup>
                      </m:sSup>
                      <m:r>
                        <a:rPr lang="tr-TR" altLang="tr-TR" sz="2000" i="1">
                          <a:latin typeface="Cambria Math"/>
                        </a:rPr>
                        <m:t>=</m:t>
                      </m:r>
                      <m:r>
                        <a:rPr lang="tr-TR" altLang="tr-TR" sz="2000" b="1" i="1" smtClean="0">
                          <a:latin typeface="Cambria Math"/>
                        </a:rPr>
                        <m:t>𝑹</m:t>
                      </m:r>
                      <m:d>
                        <m:dPr>
                          <m:ctrlPr>
                            <a:rPr lang="tr-TR" altLang="tr-TR" sz="20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tr-TR" altLang="tr-TR" sz="2000" i="1">
                              <a:latin typeface="Cambria Math"/>
                              <a:ea typeface="Cambria Math"/>
                            </a:rPr>
                            <m:t>𝜃</m:t>
                          </m:r>
                        </m:e>
                      </m:d>
                      <m:r>
                        <a:rPr lang="tr-TR" altLang="tr-TR" sz="2000" b="1" i="1">
                          <a:latin typeface="Cambria Math"/>
                          <a:ea typeface="Cambria Math"/>
                        </a:rPr>
                        <m:t>×</m:t>
                      </m:r>
                      <m:r>
                        <a:rPr lang="tr-TR" altLang="tr-TR" sz="2000" b="1" i="1">
                          <a:latin typeface="Cambria Math"/>
                        </a:rPr>
                        <m:t>𝑷</m:t>
                      </m:r>
                    </m:oMath>
                  </m:oMathPara>
                </a14:m>
                <a:endParaRPr lang="tr-TR" altLang="tr-TR" sz="2000" b="1" dirty="0"/>
              </a:p>
              <a:p>
                <a:pPr>
                  <a:spcBef>
                    <a:spcPts val="600"/>
                  </a:spcBef>
                </a:pPr>
                <a:r>
                  <a:rPr lang="tr-TR" altLang="tr-TR" sz="2000" dirty="0"/>
                  <a:t>Homojen koordinatlarda </a:t>
                </a:r>
                <a:r>
                  <a:rPr lang="tr-TR" altLang="tr-TR" sz="2000" dirty="0" smtClean="0"/>
                  <a:t>mihver noktası etrafında 2-B </a:t>
                </a:r>
                <a:r>
                  <a:rPr lang="tr-TR" altLang="tr-TR" sz="2000" dirty="0"/>
                  <a:t>dönme </a:t>
                </a:r>
                <a:r>
                  <a:rPr lang="tr-TR" altLang="tr-TR" sz="2000" dirty="0" smtClean="0"/>
                  <a:t>matrisi</a:t>
                </a:r>
              </a:p>
              <a:p>
                <a:pPr marL="0" indent="0">
                  <a:buNone/>
                </a:pPr>
                <a:endParaRPr lang="tr-TR" altLang="tr-TR" sz="2000" dirty="0"/>
              </a:p>
              <a:p>
                <a:pPr marL="0" indent="0"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tr-TR" altLang="tr-TR" sz="20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tr-TR" altLang="tr-TR" sz="20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𝑥</m:t>
                                </m:r>
                                <m: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′</m:t>
                                </m:r>
                              </m:e>
                            </m:mr>
                            <m:mr>
                              <m:e>
                                <m: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𝑦</m:t>
                                </m:r>
                                <m: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′</m:t>
                                </m:r>
                              </m:e>
                            </m:mr>
                            <m:mr>
                              <m:e>
                                <m: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tr-TR" altLang="tr-TR" sz="2000" i="1">
                          <a:latin typeface="Cambria Math"/>
                          <a:ea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tr-TR" altLang="tr-TR" sz="20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tr-TR" altLang="tr-TR" sz="20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tr-TR" altLang="tr-TR" sz="2000" i="1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tr-TR" altLang="tr-TR" sz="2000">
                                        <a:latin typeface="Cambria Math"/>
                                        <a:ea typeface="Cambria Math"/>
                                      </a:rPr>
                                      <m:t>cos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tr-TR" altLang="tr-TR" sz="2000" i="1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tr-TR" altLang="tr-TR" sz="2000" i="1">
                                            <a:latin typeface="Cambria Math"/>
                                            <a:ea typeface="Cambria Math"/>
                                          </a:rPr>
                                          <m:t>𝜃</m:t>
                                        </m:r>
                                      </m:e>
                                    </m:d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tr-TR" altLang="tr-TR" sz="2000" i="1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tr-TR" altLang="tr-TR" sz="2000">
                                        <a:latin typeface="Cambria Math"/>
                                        <a:ea typeface="Cambria Math"/>
                                      </a:rPr>
                                      <m:t>−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tr-TR" altLang="tr-TR" sz="2000">
                                        <a:latin typeface="Cambria Math"/>
                                        <a:ea typeface="Cambria Math"/>
                                      </a:rPr>
                                      <m:t>sin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tr-TR" altLang="tr-TR" sz="2000" i="1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tr-TR" altLang="tr-TR" sz="2000" i="1">
                                            <a:latin typeface="Cambria Math"/>
                                            <a:ea typeface="Cambria Math"/>
                                          </a:rPr>
                                          <m:t>𝜃</m:t>
                                        </m:r>
                                      </m:e>
                                    </m:d>
                                  </m:e>
                                </m:func>
                              </m:e>
                              <m:e>
                                <m:sSub>
                                  <m:sSubPr>
                                    <m:ctrlPr>
                                      <a:rPr lang="tr-TR" altLang="tr-TR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altLang="tr-TR" sz="2000" i="1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tr-TR" altLang="tr-TR" sz="2000" i="1">
                                        <a:latin typeface="Cambria Math"/>
                                      </a:rPr>
                                      <m:t>𝑟</m:t>
                                    </m:r>
                                  </m:sub>
                                </m:sSub>
                                <m:r>
                                  <a:rPr lang="tr-TR" altLang="tr-TR" sz="2000" i="1" smtClean="0">
                                    <a:latin typeface="Cambria Math"/>
                                  </a:rPr>
                                  <m:t> </m:t>
                                </m:r>
                                <m:d>
                                  <m:dPr>
                                    <m:ctrlPr>
                                      <a:rPr lang="tr-TR" altLang="tr-TR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tr-TR" altLang="tr-TR" sz="2000" b="0" i="0" smtClean="0">
                                        <a:latin typeface="Cambria Math"/>
                                      </a:rPr>
                                      <m:t>1</m:t>
                                    </m:r>
                                    <m:r>
                                      <a:rPr lang="tr-TR" altLang="tr-TR" sz="2000">
                                        <a:latin typeface="Cambria Math"/>
                                      </a:rPr>
                                      <m:t>−</m:t>
                                    </m:r>
                                    <m:func>
                                      <m:funcPr>
                                        <m:ctrlPr>
                                          <a:rPr lang="tr-TR" altLang="tr-TR" sz="2000" i="1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tr-TR" altLang="tr-TR" sz="2000">
                                            <a:latin typeface="Cambria Math"/>
                                            <a:ea typeface="Cambria Math"/>
                                          </a:rPr>
                                          <m:t>cos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tr-TR" altLang="tr-TR" sz="2000" i="1">
                                                <a:latin typeface="Cambria Math" panose="02040503050406030204" pitchFamily="18" charset="0"/>
                                                <a:ea typeface="Cambria Math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tr-TR" altLang="tr-TR" sz="2000" i="1">
                                                <a:latin typeface="Cambria Math"/>
                                                <a:ea typeface="Cambria Math"/>
                                              </a:rPr>
                                              <m:t>𝜃</m:t>
                                            </m:r>
                                          </m:e>
                                        </m:d>
                                      </m:e>
                                    </m:func>
                                  </m:e>
                                </m:d>
                                <m:r>
                                  <a:rPr lang="tr-TR" altLang="tr-TR" sz="2000" b="0" i="1" smtClean="0">
                                    <a:latin typeface="Cambria Math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tr-TR" altLang="tr-TR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altLang="tr-TR" sz="2000" i="1">
                                        <a:latin typeface="Cambria Math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tr-TR" altLang="tr-TR" sz="2000" i="1">
                                        <a:latin typeface="Cambria Math"/>
                                      </a:rPr>
                                      <m:t>𝑟</m:t>
                                    </m:r>
                                  </m:sub>
                                </m:sSub>
                                <m:r>
                                  <m:rPr>
                                    <m:sty m:val="p"/>
                                  </m:rPr>
                                  <a:rPr lang="tr-TR" altLang="tr-TR" sz="2000">
                                    <a:latin typeface="Cambria Math"/>
                                    <a:ea typeface="Cambria Math"/>
                                  </a:rPr>
                                  <m:t>sin</m:t>
                                </m:r>
                                <m: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⁡(</m:t>
                                </m:r>
                                <m: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𝜃</m:t>
                                </m:r>
                                <m: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)</m:t>
                                </m:r>
                                <m:r>
                                  <m:rPr>
                                    <m:nor/>
                                  </m:rPr>
                                  <a:rPr lang="tr-TR" altLang="tr-TR" sz="2000" dirty="0"/>
                                  <m:t> </m:t>
                                </m:r>
                              </m:e>
                            </m:mr>
                            <m:mr>
                              <m:e>
                                <m:func>
                                  <m:funcPr>
                                    <m:ctrlPr>
                                      <a:rPr lang="tr-TR" altLang="tr-TR" sz="2000" i="1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tr-TR" altLang="tr-TR" sz="2000">
                                        <a:latin typeface="Cambria Math"/>
                                        <a:ea typeface="Cambria Math"/>
                                      </a:rPr>
                                      <m:t>sin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tr-TR" altLang="tr-TR" sz="2000" i="1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tr-TR" altLang="tr-TR" sz="2000" i="1">
                                            <a:latin typeface="Cambria Math"/>
                                            <a:ea typeface="Cambria Math"/>
                                          </a:rPr>
                                          <m:t>𝜃</m:t>
                                        </m:r>
                                      </m:e>
                                    </m:d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tr-TR" altLang="tr-TR" sz="2000" i="1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tr-TR" altLang="tr-TR" sz="2000">
                                        <a:latin typeface="Cambria Math"/>
                                        <a:ea typeface="Cambria Math"/>
                                      </a:rPr>
                                      <m:t>cos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tr-TR" altLang="tr-TR" sz="2000" i="1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tr-TR" altLang="tr-TR" sz="2000" i="1">
                                            <a:latin typeface="Cambria Math"/>
                                            <a:ea typeface="Cambria Math"/>
                                          </a:rPr>
                                          <m:t>𝜃</m:t>
                                        </m:r>
                                      </m:e>
                                    </m:d>
                                  </m:e>
                                </m:func>
                              </m:e>
                              <m:e>
                                <m:sSub>
                                  <m:sSubPr>
                                    <m:ctrlPr>
                                      <a:rPr lang="tr-TR" altLang="tr-TR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altLang="tr-TR" sz="2000" b="0" i="1" smtClean="0">
                                        <a:latin typeface="Cambria Math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tr-TR" altLang="tr-TR" sz="2000" i="1">
                                        <a:latin typeface="Cambria Math"/>
                                      </a:rPr>
                                      <m:t>𝑟</m:t>
                                    </m:r>
                                  </m:sub>
                                </m:sSub>
                                <m:r>
                                  <a:rPr lang="tr-TR" altLang="tr-TR" sz="2000" i="1">
                                    <a:latin typeface="Cambria Math"/>
                                  </a:rPr>
                                  <m:t> </m:t>
                                </m:r>
                                <m:d>
                                  <m:dPr>
                                    <m:ctrlPr>
                                      <a:rPr lang="tr-TR" altLang="tr-TR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tr-TR" altLang="tr-TR" sz="2000">
                                        <a:latin typeface="Cambria Math"/>
                                      </a:rPr>
                                      <m:t>1−</m:t>
                                    </m:r>
                                    <m:func>
                                      <m:funcPr>
                                        <m:ctrlPr>
                                          <a:rPr lang="tr-TR" altLang="tr-TR" sz="2000" i="1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tr-TR" altLang="tr-TR" sz="2000">
                                            <a:latin typeface="Cambria Math"/>
                                            <a:ea typeface="Cambria Math"/>
                                          </a:rPr>
                                          <m:t>cos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tr-TR" altLang="tr-TR" sz="2000" i="1">
                                                <a:latin typeface="Cambria Math" panose="02040503050406030204" pitchFamily="18" charset="0"/>
                                                <a:ea typeface="Cambria Math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tr-TR" altLang="tr-TR" sz="2000" i="1">
                                                <a:latin typeface="Cambria Math"/>
                                                <a:ea typeface="Cambria Math"/>
                                              </a:rPr>
                                              <m:t>𝜃</m:t>
                                            </m:r>
                                          </m:e>
                                        </m:d>
                                      </m:e>
                                    </m:func>
                                  </m:e>
                                </m:d>
                                <m:r>
                                  <a:rPr lang="tr-TR" altLang="tr-TR" sz="2000" i="1">
                                    <a:latin typeface="Cambria Math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tr-TR" altLang="tr-TR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altLang="tr-TR" sz="2000" b="0" i="1" smtClean="0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tr-TR" altLang="tr-TR" sz="2000" i="1">
                                        <a:latin typeface="Cambria Math"/>
                                      </a:rPr>
                                      <m:t>𝑟</m:t>
                                    </m:r>
                                  </m:sub>
                                </m:sSub>
                                <m:r>
                                  <m:rPr>
                                    <m:sty m:val="p"/>
                                  </m:rPr>
                                  <a:rPr lang="tr-TR" altLang="tr-TR" sz="2000">
                                    <a:latin typeface="Cambria Math"/>
                                    <a:ea typeface="Cambria Math"/>
                                  </a:rPr>
                                  <m:t>sin</m:t>
                                </m:r>
                                <m: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⁡(</m:t>
                                </m:r>
                                <m: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𝜃</m:t>
                                </m:r>
                                <m: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tr-TR" altLang="tr-TR" sz="20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tr-TR" altLang="tr-TR" sz="20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tr-TR" altLang="tr-TR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tr-TR" altLang="tr-TR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tr-TR" altLang="tr-TR" sz="2000" b="1" i="1">
                              <a:latin typeface="Cambria Math"/>
                            </a:rPr>
                            <m:t>𝑷</m:t>
                          </m:r>
                        </m:e>
                        <m:sup>
                          <m:r>
                            <a:rPr lang="tr-TR" altLang="tr-TR" sz="2000" i="1">
                              <a:latin typeface="Cambria Math"/>
                            </a:rPr>
                            <m:t>′</m:t>
                          </m:r>
                        </m:sup>
                      </m:sSup>
                      <m:r>
                        <a:rPr lang="tr-TR" altLang="tr-TR" sz="2000" i="1">
                          <a:latin typeface="Cambria Math"/>
                        </a:rPr>
                        <m:t>=</m:t>
                      </m:r>
                      <m:r>
                        <a:rPr lang="tr-TR" altLang="tr-TR" sz="2000" b="1" i="1">
                          <a:latin typeface="Cambria Math"/>
                        </a:rPr>
                        <m:t>𝑹</m:t>
                      </m:r>
                      <m:d>
                        <m:dPr>
                          <m:ctrlPr>
                            <a:rPr lang="tr-TR" altLang="tr-TR" sz="20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tr-TR" altLang="tr-TR" sz="2000" i="1">
                              <a:latin typeface="Cambria Math"/>
                              <a:ea typeface="Cambria Math"/>
                            </a:rPr>
                            <m:t>𝜃</m:t>
                          </m:r>
                        </m:e>
                      </m:d>
                      <m:r>
                        <a:rPr lang="tr-TR" altLang="tr-TR" sz="2000" b="1" i="1">
                          <a:latin typeface="Cambria Math"/>
                          <a:ea typeface="Cambria Math"/>
                        </a:rPr>
                        <m:t>×</m:t>
                      </m:r>
                      <m:r>
                        <a:rPr lang="tr-TR" altLang="tr-TR" sz="2000" b="1" i="1">
                          <a:latin typeface="Cambria Math"/>
                        </a:rPr>
                        <m:t>𝑷</m:t>
                      </m:r>
                    </m:oMath>
                  </m:oMathPara>
                </a14:m>
                <a:endParaRPr lang="tr-TR" altLang="tr-TR" sz="2000" b="1" dirty="0"/>
              </a:p>
              <a:p>
                <a:pPr marL="0" indent="0">
                  <a:buNone/>
                </a:pPr>
                <a:endParaRPr lang="tr-TR" altLang="tr-TR" sz="2000" b="1" dirty="0"/>
              </a:p>
            </p:txBody>
          </p:sp>
        </mc:Choice>
        <mc:Fallback xmlns="">
          <p:sp>
            <p:nvSpPr>
              <p:cNvPr id="4" name="İçerik Yer Tutucus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5536" y="1772816"/>
                <a:ext cx="8136904" cy="4248472"/>
              </a:xfrm>
              <a:blipFill>
                <a:blip r:embed="rId3"/>
                <a:stretch>
                  <a:fillRect l="-674" t="-8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Dikdörtgen 4"/>
              <p:cNvSpPr/>
              <p:nvPr/>
            </p:nvSpPr>
            <p:spPr>
              <a:xfrm>
                <a:off x="1331640" y="6021155"/>
                <a:ext cx="5904656" cy="7078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715963" lvl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tr-TR" altLang="tr-TR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brk m:alnAt="7"/>
                            </m:rPr>
                            <a:rPr lang="tr-TR" altLang="tr-TR" sz="2000" i="1">
                              <a:latin typeface="Cambria Math"/>
                            </a:rPr>
                            <m:t>𝑥</m:t>
                          </m:r>
                        </m:e>
                        <m:sup>
                          <m:r>
                            <a:rPr lang="tr-TR" altLang="tr-TR" sz="2000" i="1">
                              <a:latin typeface="Cambria Math"/>
                            </a:rPr>
                            <m:t>′</m:t>
                          </m:r>
                        </m:sup>
                      </m:sSup>
                      <m:r>
                        <a:rPr lang="tr-TR" altLang="tr-TR" sz="200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tr-TR" altLang="tr-T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altLang="tr-TR" sz="2000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tr-TR" altLang="tr-TR" sz="2000" i="1">
                              <a:latin typeface="Cambria Math"/>
                            </a:rPr>
                            <m:t>𝑟</m:t>
                          </m:r>
                        </m:sub>
                      </m:sSub>
                      <m:r>
                        <a:rPr lang="tr-TR" altLang="tr-TR" sz="2000" i="1">
                          <a:latin typeface="Cambria Math"/>
                        </a:rPr>
                        <m:t>+</m:t>
                      </m:r>
                      <m:r>
                        <a:rPr lang="tr-TR" altLang="tr-TR" sz="2000" b="0" i="0" smtClean="0">
                          <a:latin typeface="Cambria Math"/>
                        </a:rPr>
                        <m:t>(</m:t>
                      </m:r>
                      <m:r>
                        <m:rPr>
                          <m:sty m:val="p"/>
                        </m:rPr>
                        <a:rPr lang="tr-TR" altLang="tr-TR" sz="2000" b="0" i="0" smtClean="0">
                          <a:latin typeface="Cambria Math"/>
                        </a:rPr>
                        <m:t>x</m:t>
                      </m:r>
                      <m:r>
                        <a:rPr lang="tr-TR" altLang="tr-TR" sz="2000" b="0" i="0" smtClean="0"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tr-TR" altLang="tr-T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altLang="tr-TR" sz="2000" b="0" i="1" smtClean="0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tr-TR" altLang="tr-TR" sz="2000" i="1">
                              <a:latin typeface="Cambria Math"/>
                            </a:rPr>
                            <m:t>𝑟</m:t>
                          </m:r>
                        </m:sub>
                      </m:sSub>
                      <m:r>
                        <a:rPr lang="tr-TR" altLang="tr-TR" sz="2000" b="0" i="0" smtClean="0">
                          <a:latin typeface="Cambria Math"/>
                        </a:rPr>
                        <m:t>)</m:t>
                      </m:r>
                      <m:r>
                        <a:rPr lang="tr-TR" altLang="tr-TR" sz="2000">
                          <a:latin typeface="Cambria Math"/>
                        </a:rPr>
                        <m:t>.</m:t>
                      </m:r>
                      <m:func>
                        <m:funcPr>
                          <m:ctrlPr>
                            <a:rPr lang="tr-TR" altLang="tr-TR" sz="2000" b="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tr-TR" altLang="tr-TR" sz="2000">
                              <a:latin typeface="Cambria Math"/>
                              <a:ea typeface="Cambria Math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tr-TR" altLang="tr-TR" sz="20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tr-TR" altLang="tr-TR" sz="2000" i="1">
                                  <a:latin typeface="Cambria Math"/>
                                  <a:ea typeface="Cambria Math"/>
                                </a:rPr>
                                <m:t>𝜃</m:t>
                              </m:r>
                            </m:e>
                          </m:d>
                        </m:e>
                      </m:func>
                      <m:r>
                        <a:rPr lang="tr-TR" altLang="tr-TR" sz="2000" i="1">
                          <a:latin typeface="Cambria Math"/>
                          <a:ea typeface="Cambria Math"/>
                        </a:rPr>
                        <m:t>−</m:t>
                      </m:r>
                      <m:r>
                        <a:rPr lang="tr-TR" altLang="tr-TR" sz="2000" b="0" i="1" smtClean="0">
                          <a:latin typeface="Cambria Math"/>
                          <a:ea typeface="Cambria Math"/>
                        </a:rPr>
                        <m:t>(</m:t>
                      </m:r>
                      <m:r>
                        <a:rPr lang="tr-TR" altLang="tr-TR" sz="2000" b="0" i="1" smtClean="0">
                          <a:latin typeface="Cambria Math"/>
                        </a:rPr>
                        <m:t>𝑦</m:t>
                      </m:r>
                      <m:r>
                        <a:rPr lang="tr-TR" altLang="tr-TR" sz="2000" b="0" i="0" smtClean="0"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tr-TR" altLang="tr-T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altLang="tr-TR" sz="2000" i="1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tr-TR" altLang="tr-TR" sz="2000" i="1">
                              <a:latin typeface="Cambria Math"/>
                            </a:rPr>
                            <m:t>𝑟</m:t>
                          </m:r>
                        </m:sub>
                      </m:sSub>
                      <m:r>
                        <a:rPr lang="tr-TR" altLang="tr-TR" sz="2000" b="0" i="1" smtClean="0">
                          <a:latin typeface="Cambria Math"/>
                        </a:rPr>
                        <m:t>)</m:t>
                      </m:r>
                      <m:r>
                        <a:rPr lang="tr-TR" altLang="tr-TR" sz="2000" b="0" i="0" smtClean="0">
                          <a:latin typeface="Cambria Math"/>
                        </a:rPr>
                        <m:t>.</m:t>
                      </m:r>
                      <m:r>
                        <m:rPr>
                          <m:sty m:val="p"/>
                        </m:rPr>
                        <a:rPr lang="tr-TR" altLang="tr-TR" sz="2000">
                          <a:latin typeface="Cambria Math"/>
                          <a:ea typeface="Cambria Math"/>
                        </a:rPr>
                        <m:t>sin</m:t>
                      </m:r>
                      <m:r>
                        <a:rPr lang="tr-TR" altLang="tr-TR" sz="2000" i="1">
                          <a:latin typeface="Cambria Math"/>
                          <a:ea typeface="Cambria Math"/>
                        </a:rPr>
                        <m:t>⁡(</m:t>
                      </m:r>
                      <m:r>
                        <a:rPr lang="tr-TR" altLang="tr-TR" sz="2000" i="1">
                          <a:latin typeface="Cambria Math"/>
                          <a:ea typeface="Cambria Math"/>
                        </a:rPr>
                        <m:t>𝜃</m:t>
                      </m:r>
                      <m:r>
                        <a:rPr lang="tr-TR" altLang="tr-TR" sz="2000" b="0" i="1" smtClean="0">
                          <a:latin typeface="Cambria Math"/>
                          <a:ea typeface="Cambria Math"/>
                        </a:rPr>
                        <m:t>)</m:t>
                      </m:r>
                    </m:oMath>
                  </m:oMathPara>
                </a14:m>
                <a:endParaRPr lang="tr-TR" altLang="tr-TR" sz="2000" dirty="0"/>
              </a:p>
              <a:p>
                <a:pPr marL="715963" lvl="1" defTabSz="715963">
                  <a:tabLst>
                    <a:tab pos="715963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tr-TR" altLang="tr-TR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tr-TR" altLang="tr-TR" sz="2000" i="1">
                              <a:latin typeface="Cambria Math"/>
                            </a:rPr>
                            <m:t>𝑦</m:t>
                          </m:r>
                        </m:e>
                        <m:sup>
                          <m:r>
                            <a:rPr lang="tr-TR" altLang="tr-TR" sz="2000" i="1">
                              <a:latin typeface="Cambria Math"/>
                            </a:rPr>
                            <m:t>′</m:t>
                          </m:r>
                        </m:sup>
                      </m:sSup>
                      <m:r>
                        <a:rPr lang="tr-TR" altLang="tr-TR" sz="200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tr-TR" altLang="tr-T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altLang="tr-TR" sz="2000" i="1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tr-TR" altLang="tr-TR" sz="2000" i="1">
                              <a:latin typeface="Cambria Math"/>
                            </a:rPr>
                            <m:t>𝑟</m:t>
                          </m:r>
                        </m:sub>
                      </m:sSub>
                      <m:r>
                        <a:rPr lang="tr-TR" altLang="tr-TR" sz="2000" i="1" smtClean="0">
                          <a:latin typeface="Cambria Math"/>
                        </a:rPr>
                        <m:t>+ </m:t>
                      </m:r>
                      <m:d>
                        <m:dPr>
                          <m:ctrlPr>
                            <a:rPr lang="tr-TR" altLang="tr-TR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tr-TR" altLang="tr-TR" sz="2000">
                              <a:latin typeface="Cambria Math"/>
                            </a:rPr>
                            <m:t>x</m:t>
                          </m:r>
                          <m:r>
                            <a:rPr lang="tr-TR" altLang="tr-TR" sz="2000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tr-TR" altLang="tr-TR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altLang="tr-TR" sz="20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tr-TR" altLang="tr-TR" sz="2000" i="1">
                                  <a:latin typeface="Cambria Math"/>
                                </a:rPr>
                                <m:t>𝑟</m:t>
                              </m:r>
                            </m:sub>
                          </m:sSub>
                        </m:e>
                      </m:d>
                      <m:r>
                        <a:rPr lang="tr-TR" altLang="tr-TR" sz="2000" i="1">
                          <a:latin typeface="Cambria Math"/>
                          <a:ea typeface="Cambria Math"/>
                        </a:rPr>
                        <m:t>.</m:t>
                      </m:r>
                      <m:func>
                        <m:funcPr>
                          <m:ctrlPr>
                            <a:rPr lang="tr-TR" altLang="tr-TR" sz="20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tr-TR" altLang="tr-TR" sz="2000" b="0" i="0" smtClean="0">
                              <a:latin typeface="Cambria Math"/>
                              <a:ea typeface="Cambria Math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tr-TR" altLang="tr-TR" sz="20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tr-TR" altLang="tr-TR" sz="2000" i="1">
                                  <a:latin typeface="Cambria Math"/>
                                  <a:ea typeface="Cambria Math"/>
                                </a:rPr>
                                <m:t>𝜃</m:t>
                              </m:r>
                            </m:e>
                          </m:d>
                        </m:e>
                      </m:func>
                      <m:r>
                        <a:rPr lang="tr-TR" altLang="tr-TR" sz="2000" b="0" i="1" smtClean="0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tr-TR" altLang="tr-TR" sz="2000">
                          <a:latin typeface="Cambria Math"/>
                        </a:rPr>
                        <m:t>(</m:t>
                      </m:r>
                      <m:r>
                        <m:rPr>
                          <m:sty m:val="p"/>
                        </m:rPr>
                        <a:rPr lang="tr-TR" altLang="tr-TR" sz="2000" b="0" i="0" smtClean="0">
                          <a:latin typeface="Cambria Math"/>
                        </a:rPr>
                        <m:t>y</m:t>
                      </m:r>
                      <m:r>
                        <a:rPr lang="tr-TR" altLang="tr-TR" sz="2000"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tr-TR" altLang="tr-T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altLang="tr-TR" sz="2000" b="0" i="1" smtClean="0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tr-TR" altLang="tr-TR" sz="2000" i="1">
                              <a:latin typeface="Cambria Math"/>
                            </a:rPr>
                            <m:t>𝑟</m:t>
                          </m:r>
                        </m:sub>
                      </m:sSub>
                      <m:r>
                        <a:rPr lang="tr-TR" altLang="tr-TR" sz="2000">
                          <a:latin typeface="Cambria Math"/>
                        </a:rPr>
                        <m:t>).</m:t>
                      </m:r>
                      <m:r>
                        <m:rPr>
                          <m:sty m:val="p"/>
                        </m:rPr>
                        <a:rPr lang="tr-TR" altLang="tr-TR" sz="2000" b="0" i="0" smtClean="0">
                          <a:latin typeface="Cambria Math"/>
                          <a:ea typeface="Cambria Math"/>
                        </a:rPr>
                        <m:t>cos</m:t>
                      </m:r>
                      <m:r>
                        <a:rPr lang="tr-TR" altLang="tr-TR" sz="2000" i="1">
                          <a:latin typeface="Cambria Math"/>
                          <a:ea typeface="Cambria Math"/>
                        </a:rPr>
                        <m:t>⁡(</m:t>
                      </m:r>
                      <m:r>
                        <a:rPr lang="tr-TR" altLang="tr-TR" sz="2000" i="1">
                          <a:latin typeface="Cambria Math"/>
                          <a:ea typeface="Cambria Math"/>
                        </a:rPr>
                        <m:t>𝜃</m:t>
                      </m:r>
                      <m:r>
                        <m:rPr>
                          <m:nor/>
                        </m:rPr>
                        <a:rPr lang="tr-TR" altLang="tr-TR" sz="2000" b="0" i="0" smtClean="0">
                          <a:latin typeface="Cambria Math"/>
                          <a:ea typeface="Cambria Math"/>
                        </a:rPr>
                        <m:t>)</m:t>
                      </m:r>
                    </m:oMath>
                  </m:oMathPara>
                </a14:m>
                <a:endParaRPr lang="tr-TR" altLang="tr-TR" sz="2000" dirty="0"/>
              </a:p>
            </p:txBody>
          </p:sp>
        </mc:Choice>
        <mc:Fallback xmlns="">
          <p:sp>
            <p:nvSpPr>
              <p:cNvPr id="5" name="Dikdörtgen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1640" y="6021155"/>
                <a:ext cx="5904656" cy="707886"/>
              </a:xfrm>
              <a:prstGeom prst="rect">
                <a:avLst/>
              </a:prstGeom>
              <a:blipFill>
                <a:blip r:embed="rId4"/>
                <a:stretch>
                  <a:fillRect b="-77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45163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tr-TR" altLang="tr-TR" dirty="0" smtClean="0"/>
              <a:t>Homojen Koordinatlarda</a:t>
            </a:r>
            <a:br>
              <a:rPr lang="tr-TR" altLang="tr-TR" dirty="0" smtClean="0"/>
            </a:br>
            <a:r>
              <a:rPr lang="tr-TR" altLang="tr-TR" dirty="0" smtClean="0"/>
              <a:t>2-B Ölçekleme</a:t>
            </a:r>
            <a:endParaRPr lang="en-US" altLang="tr-TR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İçerik Yer Tutucusu 2"/>
              <p:cNvSpPr>
                <a:spLocks noGrp="1"/>
              </p:cNvSpPr>
              <p:nvPr>
                <p:ph idx="1"/>
              </p:nvPr>
            </p:nvSpPr>
            <p:spPr>
              <a:xfrm>
                <a:off x="395536" y="1772816"/>
                <a:ext cx="8136904" cy="4392488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600"/>
                  </a:spcBef>
                  <a:spcAft>
                    <a:spcPts val="1200"/>
                  </a:spcAft>
                </a:pPr>
                <a:r>
                  <a:rPr lang="tr-TR" altLang="tr-TR" sz="2000" dirty="0" smtClean="0"/>
                  <a:t>Homojen </a:t>
                </a:r>
                <a:r>
                  <a:rPr lang="tr-TR" altLang="tr-TR" sz="2000" dirty="0"/>
                  <a:t>koordinatlarda 2-B </a:t>
                </a:r>
                <a:r>
                  <a:rPr lang="tr-TR" altLang="tr-TR" sz="2000" dirty="0" smtClean="0"/>
                  <a:t>ölçekleme matrisi</a:t>
                </a:r>
                <a:endParaRPr lang="tr-TR" altLang="tr-TR" sz="2000" dirty="0"/>
              </a:p>
              <a:p>
                <a:pPr marL="0" indent="0"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tr-TR" altLang="tr-TR" sz="20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tr-TR" altLang="tr-TR" sz="20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𝑥</m:t>
                                </m:r>
                                <m: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′</m:t>
                                </m:r>
                              </m:e>
                            </m:mr>
                            <m:mr>
                              <m:e>
                                <m: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𝑦</m:t>
                                </m:r>
                                <m: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′</m:t>
                                </m:r>
                              </m:e>
                            </m:mr>
                            <m:mr>
                              <m:e>
                                <m: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tr-TR" altLang="tr-TR" sz="2000" i="1">
                          <a:latin typeface="Cambria Math"/>
                          <a:ea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tr-TR" altLang="tr-TR" sz="20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tr-TR" altLang="tr-TR" sz="20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tr-TR" altLang="tr-TR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altLang="tr-TR" sz="2000" b="0" i="1" smtClean="0">
                                        <a:latin typeface="Cambria Math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tr-TR" altLang="tr-TR" sz="2000" i="1">
                                        <a:latin typeface="Cambria Math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tr-TR" altLang="tr-TR" sz="2000" b="0" i="1" smtClean="0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tr-TR" altLang="tr-TR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altLang="tr-TR" sz="2000" i="1">
                                        <a:latin typeface="Cambria Math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tr-TR" altLang="tr-TR" sz="2000" b="0" i="1" smtClean="0">
                                        <a:latin typeface="Cambria Math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tr-TR" altLang="tr-TR" sz="2000" b="0" i="1" smtClean="0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tr-TR" altLang="tr-TR" sz="20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tr-TR" altLang="tr-TR" sz="20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tr-TR" altLang="tr-TR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tr-TR" altLang="tr-TR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tr-TR" altLang="tr-TR" sz="2000" b="1" i="1">
                              <a:latin typeface="Cambria Math"/>
                            </a:rPr>
                            <m:t>𝑷</m:t>
                          </m:r>
                        </m:e>
                        <m:sup>
                          <m:r>
                            <a:rPr lang="tr-TR" altLang="tr-TR" sz="2000" i="1">
                              <a:latin typeface="Cambria Math"/>
                            </a:rPr>
                            <m:t>′</m:t>
                          </m:r>
                        </m:sup>
                      </m:sSup>
                      <m:r>
                        <a:rPr lang="tr-TR" altLang="tr-TR" sz="2000" i="1">
                          <a:latin typeface="Cambria Math"/>
                        </a:rPr>
                        <m:t>=</m:t>
                      </m:r>
                      <m:r>
                        <a:rPr lang="tr-TR" altLang="tr-TR" sz="2000" b="1" i="1" smtClean="0">
                          <a:latin typeface="Cambria Math"/>
                        </a:rPr>
                        <m:t>𝑺</m:t>
                      </m:r>
                      <m:r>
                        <a:rPr lang="tr-TR" altLang="tr-TR" sz="2000" b="1" i="1">
                          <a:latin typeface="Cambria Math"/>
                        </a:rPr>
                        <m:t>(</m:t>
                      </m:r>
                      <m:sSub>
                        <m:sSubPr>
                          <m:ctrlPr>
                            <a:rPr lang="tr-TR" altLang="tr-T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altLang="tr-TR" sz="2000" i="1">
                              <a:latin typeface="Cambria Math"/>
                            </a:rPr>
                            <m:t>𝑠</m:t>
                          </m:r>
                        </m:e>
                        <m:sub>
                          <m:r>
                            <a:rPr lang="tr-TR" altLang="tr-TR" sz="2000" i="1">
                              <a:latin typeface="Cambria Math"/>
                            </a:rPr>
                            <m:t>𝑥</m:t>
                          </m:r>
                        </m:sub>
                      </m:sSub>
                      <m:r>
                        <a:rPr lang="tr-TR" altLang="tr-TR" sz="2000" b="1" i="1">
                          <a:latin typeface="Cambria Math"/>
                        </a:rPr>
                        <m:t>,</m:t>
                      </m:r>
                      <m:sSub>
                        <m:sSubPr>
                          <m:ctrlPr>
                            <a:rPr lang="tr-TR" altLang="tr-T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altLang="tr-TR" sz="2000" b="0" i="1" smtClean="0">
                              <a:latin typeface="Cambria Math"/>
                            </a:rPr>
                            <m:t>𝑠</m:t>
                          </m:r>
                        </m:e>
                        <m:sub>
                          <m:r>
                            <a:rPr lang="tr-TR" altLang="tr-TR" sz="2000" i="1">
                              <a:latin typeface="Cambria Math"/>
                            </a:rPr>
                            <m:t>𝑦</m:t>
                          </m:r>
                        </m:sub>
                      </m:sSub>
                      <m:r>
                        <a:rPr lang="tr-TR" altLang="tr-TR" sz="2000" b="1" i="1">
                          <a:latin typeface="Cambria Math"/>
                        </a:rPr>
                        <m:t>)</m:t>
                      </m:r>
                      <m:r>
                        <a:rPr lang="tr-TR" altLang="tr-TR" sz="2000" b="1" i="1">
                          <a:latin typeface="Cambria Math"/>
                          <a:ea typeface="Cambria Math"/>
                        </a:rPr>
                        <m:t>×</m:t>
                      </m:r>
                      <m:r>
                        <a:rPr lang="tr-TR" altLang="tr-TR" sz="2000" b="1" i="1">
                          <a:latin typeface="Cambria Math"/>
                        </a:rPr>
                        <m:t>𝑷</m:t>
                      </m:r>
                    </m:oMath>
                  </m:oMathPara>
                </a14:m>
                <a:endParaRPr lang="tr-TR" altLang="tr-TR" sz="2000" b="1" dirty="0"/>
              </a:p>
              <a:p>
                <a:pPr>
                  <a:spcBef>
                    <a:spcPts val="600"/>
                  </a:spcBef>
                  <a:spcAft>
                    <a:spcPts val="1200"/>
                  </a:spcAft>
                </a:pPr>
                <a:r>
                  <a:rPr lang="tr-TR" altLang="tr-TR" sz="2000" dirty="0"/>
                  <a:t>Homojen koordinatlarda </a:t>
                </a:r>
                <a:r>
                  <a:rPr lang="tr-TR" altLang="tr-TR" sz="2000" dirty="0" smtClean="0"/>
                  <a:t>sabit bir noktaya göre 2-B </a:t>
                </a:r>
                <a:r>
                  <a:rPr lang="tr-TR" altLang="tr-TR" sz="2000" dirty="0"/>
                  <a:t>ölçekleme matrisi</a:t>
                </a:r>
                <a:endParaRPr lang="tr-TR" altLang="tr-TR" sz="2000" dirty="0" smtClean="0"/>
              </a:p>
              <a:p>
                <a:pPr marL="0" indent="0">
                  <a:spcBef>
                    <a:spcPts val="120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tr-TR" altLang="tr-TR" sz="20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tr-TR" altLang="tr-TR" sz="20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𝑥</m:t>
                                </m:r>
                                <m: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′</m:t>
                                </m:r>
                              </m:e>
                            </m:mr>
                            <m:mr>
                              <m:e>
                                <m: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𝑦</m:t>
                                </m:r>
                                <m: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′</m:t>
                                </m:r>
                              </m:e>
                            </m:mr>
                            <m:mr>
                              <m:e>
                                <m: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tr-TR" altLang="tr-TR" sz="2000" i="1">
                          <a:latin typeface="Cambria Math"/>
                          <a:ea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tr-TR" altLang="tr-TR" sz="20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tr-TR" altLang="tr-TR" sz="20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tr-TR" altLang="tr-TR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altLang="tr-TR" sz="2000" i="1">
                                        <a:latin typeface="Cambria Math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tr-TR" altLang="tr-TR" sz="2000" i="1">
                                        <a:latin typeface="Cambria Math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tr-TR" altLang="tr-TR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altLang="tr-TR" sz="2000" i="1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tr-TR" altLang="tr-TR" sz="2000" i="1">
                                        <a:latin typeface="Cambria Math"/>
                                      </a:rPr>
                                      <m:t>𝑓</m:t>
                                    </m:r>
                                  </m:sub>
                                </m:sSub>
                                <m:r>
                                  <a:rPr lang="tr-TR" altLang="tr-TR" sz="2000" i="1">
                                    <a:latin typeface="Cambria Math"/>
                                  </a:rPr>
                                  <m:t>(1−</m:t>
                                </m:r>
                                <m:sSub>
                                  <m:sSubPr>
                                    <m:ctrlPr>
                                      <a:rPr lang="tr-TR" altLang="tr-TR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altLang="tr-TR" sz="2000" i="1">
                                        <a:latin typeface="Cambria Math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tr-TR" altLang="tr-TR" sz="2000" i="1">
                                        <a:latin typeface="Cambria Math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tr-TR" altLang="tr-TR" sz="2000" i="1">
                                    <a:latin typeface="Cambria Math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tr-TR" altLang="tr-TR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altLang="tr-TR" sz="2000" i="1">
                                        <a:latin typeface="Cambria Math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tr-TR" altLang="tr-TR" sz="2000" i="1">
                                        <a:latin typeface="Cambria Math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tr-TR" altLang="tr-TR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altLang="tr-TR" sz="2000" i="1">
                                        <a:latin typeface="Cambria Math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tr-TR" altLang="tr-TR" sz="2000" i="1">
                                        <a:latin typeface="Cambria Math"/>
                                      </a:rPr>
                                      <m:t>𝑓</m:t>
                                    </m:r>
                                  </m:sub>
                                </m:sSub>
                                <m:r>
                                  <a:rPr lang="tr-TR" altLang="tr-TR" sz="2000" i="1">
                                    <a:latin typeface="Cambria Math"/>
                                  </a:rPr>
                                  <m:t>(1−</m:t>
                                </m:r>
                                <m:sSub>
                                  <m:sSubPr>
                                    <m:ctrlPr>
                                      <a:rPr lang="tr-TR" altLang="tr-TR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altLang="tr-TR" sz="2000" i="1">
                                        <a:latin typeface="Cambria Math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tr-TR" altLang="tr-TR" sz="2000" i="1">
                                        <a:latin typeface="Cambria Math"/>
                                      </a:rPr>
                                      <m:t>𝑦</m:t>
                                    </m:r>
                                  </m:sub>
                                </m:sSub>
                                <m:r>
                                  <a:rPr lang="tr-TR" altLang="tr-TR" sz="2000" i="1">
                                    <a:latin typeface="Cambria Math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tr-TR" altLang="tr-TR" sz="20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tr-TR" altLang="tr-TR" sz="20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tr-TR" altLang="tr-TR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tr-TR" altLang="tr-TR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tr-TR" altLang="tr-TR" sz="2000" b="1" i="1">
                              <a:latin typeface="Cambria Math"/>
                            </a:rPr>
                            <m:t>𝑷</m:t>
                          </m:r>
                        </m:e>
                        <m:sup>
                          <m:r>
                            <a:rPr lang="tr-TR" altLang="tr-TR" sz="2000" i="1">
                              <a:latin typeface="Cambria Math"/>
                            </a:rPr>
                            <m:t>′</m:t>
                          </m:r>
                        </m:sup>
                      </m:sSup>
                      <m:r>
                        <a:rPr lang="tr-TR" altLang="tr-TR" sz="2000" i="1">
                          <a:latin typeface="Cambria Math"/>
                        </a:rPr>
                        <m:t>=</m:t>
                      </m:r>
                      <m:r>
                        <a:rPr lang="tr-TR" altLang="tr-TR" sz="2000" b="1" i="1">
                          <a:latin typeface="Cambria Math"/>
                        </a:rPr>
                        <m:t>𝑹</m:t>
                      </m:r>
                      <m:r>
                        <a:rPr lang="tr-TR" altLang="tr-TR" sz="2000" b="1" i="1">
                          <a:latin typeface="Cambria Math"/>
                          <a:ea typeface="Cambria Math"/>
                        </a:rPr>
                        <m:t>×</m:t>
                      </m:r>
                      <m:r>
                        <a:rPr lang="tr-TR" altLang="tr-TR" sz="2000" b="1" i="1">
                          <a:latin typeface="Cambria Math"/>
                        </a:rPr>
                        <m:t>𝑷</m:t>
                      </m:r>
                    </m:oMath>
                  </m:oMathPara>
                </a14:m>
                <a:endParaRPr lang="tr-TR" altLang="tr-TR" sz="2000" b="1" dirty="0"/>
              </a:p>
              <a:p>
                <a:pPr marL="0" indent="0">
                  <a:buNone/>
                </a:pPr>
                <a:endParaRPr lang="tr-TR" altLang="tr-TR" sz="2000" b="1" dirty="0"/>
              </a:p>
            </p:txBody>
          </p:sp>
        </mc:Choice>
        <mc:Fallback xmlns="">
          <p:sp>
            <p:nvSpPr>
              <p:cNvPr id="4" name="İçerik Yer Tutucus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5536" y="1772816"/>
                <a:ext cx="8136904" cy="4392488"/>
              </a:xfrm>
              <a:blipFill rotWithShape="1">
                <a:blip r:embed="rId3"/>
                <a:stretch>
                  <a:fillRect l="-674" t="-694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Dikdörtgen 5"/>
              <p:cNvSpPr/>
              <p:nvPr/>
            </p:nvSpPr>
            <p:spPr>
              <a:xfrm>
                <a:off x="1763688" y="5775678"/>
                <a:ext cx="5616624" cy="77925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tr-TR" altLang="tr-TR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tr-TR" altLang="tr-TR" sz="2000" i="1">
                            <a:latin typeface="Cambria Math"/>
                          </a:rPr>
                          <m:t>𝑥</m:t>
                        </m:r>
                      </m:e>
                      <m:sup>
                        <m:r>
                          <a:rPr lang="tr-TR" altLang="tr-TR" sz="2000" i="1">
                            <a:latin typeface="Cambria Math"/>
                          </a:rPr>
                          <m:t>′</m:t>
                        </m:r>
                      </m:sup>
                    </m:sSup>
                    <m:r>
                      <a:rPr lang="tr-TR" altLang="tr-TR" sz="20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tr-TR" altLang="tr-T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altLang="tr-TR" sz="20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tr-TR" altLang="tr-TR" sz="2000" i="1">
                            <a:latin typeface="Cambria Math"/>
                          </a:rPr>
                          <m:t>𝑓</m:t>
                        </m:r>
                      </m:sub>
                    </m:sSub>
                    <m:r>
                      <a:rPr lang="en-US" altLang="tr-TR" sz="2000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tr-TR" altLang="tr-TR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tr-TR" altLang="tr-TR" sz="2000" i="1">
                            <a:latin typeface="Cambria Math"/>
                          </a:rPr>
                          <m:t>𝑥</m:t>
                        </m:r>
                        <m:r>
                          <a:rPr lang="tr-TR" altLang="tr-TR" sz="2000" i="1">
                            <a:latin typeface="Cambria Math"/>
                          </a:rPr>
                          <m:t>−</m:t>
                        </m:r>
                        <m:sSub>
                          <m:sSubPr>
                            <m:ctrlPr>
                              <a:rPr lang="tr-TR" altLang="tr-TR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tr-TR" altLang="tr-TR" sz="2000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tr-TR" altLang="tr-TR" sz="2000" i="1">
                                <a:latin typeface="Cambria Math"/>
                              </a:rPr>
                              <m:t>𝑓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tr-TR" altLang="tr-T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altLang="tr-TR" sz="2000" i="1">
                            <a:latin typeface="Cambria Math"/>
                          </a:rPr>
                          <m:t>𝑠</m:t>
                        </m:r>
                      </m:e>
                      <m:sub>
                        <m:r>
                          <a:rPr lang="tr-TR" altLang="tr-TR" sz="2000" i="1">
                            <a:latin typeface="Cambria Math"/>
                          </a:rPr>
                          <m:t>𝑥</m:t>
                        </m:r>
                      </m:sub>
                    </m:sSub>
                    <m:r>
                      <a:rPr lang="tr-TR" altLang="tr-TR" sz="2000" i="1">
                        <a:latin typeface="Cambria Math"/>
                        <a:ea typeface="Cambria Math"/>
                      </a:rPr>
                      <m:t>→</m:t>
                    </m:r>
                  </m:oMath>
                </a14:m>
                <a:r>
                  <a:rPr lang="tr-TR" altLang="tr-TR" sz="20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tr-TR" altLang="tr-TR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tr-TR" altLang="tr-TR" sz="2000" i="1">
                            <a:latin typeface="Cambria Math"/>
                          </a:rPr>
                          <m:t>𝑥</m:t>
                        </m:r>
                      </m:e>
                      <m:sup>
                        <m:r>
                          <a:rPr lang="tr-TR" altLang="tr-TR" sz="2000" i="1">
                            <a:latin typeface="Cambria Math"/>
                          </a:rPr>
                          <m:t>′</m:t>
                        </m:r>
                      </m:sup>
                    </m:sSup>
                    <m:r>
                      <a:rPr lang="tr-TR" altLang="tr-TR" sz="2000" i="1">
                        <a:latin typeface="Cambria Math"/>
                      </a:rPr>
                      <m:t>=</m:t>
                    </m:r>
                    <m:r>
                      <a:rPr lang="tr-TR" altLang="tr-TR" sz="2000" i="1">
                        <a:latin typeface="Cambria Math"/>
                      </a:rPr>
                      <m:t>𝑥</m:t>
                    </m:r>
                    <m:sSub>
                      <m:sSubPr>
                        <m:ctrlPr>
                          <a:rPr lang="tr-TR" altLang="tr-T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altLang="tr-TR" sz="2000" i="1">
                            <a:latin typeface="Cambria Math"/>
                          </a:rPr>
                          <m:t>.</m:t>
                        </m:r>
                        <m:r>
                          <a:rPr lang="tr-TR" altLang="tr-TR" sz="2000" i="1">
                            <a:latin typeface="Cambria Math"/>
                          </a:rPr>
                          <m:t>𝑠</m:t>
                        </m:r>
                      </m:e>
                      <m:sub>
                        <m:r>
                          <a:rPr lang="tr-TR" altLang="tr-TR" sz="2000" i="1">
                            <a:latin typeface="Cambria Math"/>
                          </a:rPr>
                          <m:t>𝑥</m:t>
                        </m:r>
                      </m:sub>
                    </m:sSub>
                    <m:r>
                      <a:rPr lang="tr-TR" altLang="tr-TR" sz="2000" i="1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tr-TR" altLang="tr-T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altLang="tr-TR" sz="20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tr-TR" altLang="tr-TR" sz="2000" i="1">
                            <a:latin typeface="Cambria Math"/>
                          </a:rPr>
                          <m:t>𝑓</m:t>
                        </m:r>
                      </m:sub>
                    </m:sSub>
                    <m:r>
                      <a:rPr lang="tr-TR" altLang="tr-TR" sz="2000" i="1">
                        <a:latin typeface="Cambria Math"/>
                      </a:rPr>
                      <m:t>(1−</m:t>
                    </m:r>
                    <m:sSub>
                      <m:sSubPr>
                        <m:ctrlPr>
                          <a:rPr lang="tr-TR" altLang="tr-T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altLang="tr-TR" sz="2000" i="1">
                            <a:latin typeface="Cambria Math"/>
                          </a:rPr>
                          <m:t>𝑠</m:t>
                        </m:r>
                      </m:e>
                      <m:sub>
                        <m:r>
                          <a:rPr lang="tr-TR" altLang="tr-TR" sz="2000" i="1">
                            <a:latin typeface="Cambria Math"/>
                          </a:rPr>
                          <m:t>𝑥</m:t>
                        </m:r>
                      </m:sub>
                    </m:sSub>
                    <m:r>
                      <a:rPr lang="tr-TR" altLang="tr-TR" sz="2000" i="1">
                        <a:latin typeface="Cambria Math"/>
                      </a:rPr>
                      <m:t>)</m:t>
                    </m:r>
                  </m:oMath>
                </a14:m>
                <a:endParaRPr lang="tr-TR" altLang="tr-TR" sz="2000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tr-TR" altLang="tr-TR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tr-TR" altLang="tr-TR" sz="2000" i="1">
                            <a:latin typeface="Cambria Math"/>
                          </a:rPr>
                          <m:t>𝑦</m:t>
                        </m:r>
                      </m:e>
                      <m:sup>
                        <m:r>
                          <a:rPr lang="tr-TR" altLang="tr-TR" sz="2000" i="1">
                            <a:latin typeface="Cambria Math"/>
                          </a:rPr>
                          <m:t>′</m:t>
                        </m:r>
                      </m:sup>
                    </m:sSup>
                    <m:r>
                      <a:rPr lang="tr-TR" altLang="tr-TR" sz="20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tr-TR" altLang="tr-T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altLang="tr-TR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tr-TR" altLang="tr-TR" sz="2000" i="1">
                            <a:latin typeface="Cambria Math"/>
                          </a:rPr>
                          <m:t>𝑓</m:t>
                        </m:r>
                      </m:sub>
                    </m:sSub>
                    <m:r>
                      <a:rPr lang="en-US" altLang="tr-TR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tr-TR" altLang="tr-TR" sz="2000" i="1">
                        <a:latin typeface="Cambria Math"/>
                      </a:rPr>
                      <m:t>(</m:t>
                    </m:r>
                    <m:r>
                      <a:rPr lang="tr-TR" altLang="tr-TR" sz="2000" i="1">
                        <a:latin typeface="Cambria Math"/>
                      </a:rPr>
                      <m:t>𝑦</m:t>
                    </m:r>
                    <m:r>
                      <a:rPr lang="tr-TR" altLang="tr-TR" sz="2000" i="1">
                        <a:latin typeface="Cambria Math"/>
                      </a:rPr>
                      <m:t>−</m:t>
                    </m:r>
                    <m:sSub>
                      <m:sSubPr>
                        <m:ctrlPr>
                          <a:rPr lang="tr-TR" altLang="tr-T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altLang="tr-TR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tr-TR" altLang="tr-TR" sz="2000" i="1">
                            <a:latin typeface="Cambria Math"/>
                          </a:rPr>
                          <m:t>𝑓</m:t>
                        </m:r>
                      </m:sub>
                    </m:sSub>
                    <m:r>
                      <a:rPr lang="tr-TR" altLang="tr-TR" sz="2000" i="1">
                        <a:latin typeface="Cambria Math"/>
                      </a:rPr>
                      <m:t>)</m:t>
                    </m:r>
                    <m:sSub>
                      <m:sSubPr>
                        <m:ctrlPr>
                          <a:rPr lang="tr-TR" altLang="tr-T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altLang="tr-TR" sz="2000" i="1">
                            <a:latin typeface="Cambria Math"/>
                          </a:rPr>
                          <m:t>𝑠</m:t>
                        </m:r>
                      </m:e>
                      <m:sub>
                        <m:r>
                          <a:rPr lang="tr-TR" altLang="tr-TR" sz="2000" i="1">
                            <a:latin typeface="Cambria Math"/>
                          </a:rPr>
                          <m:t>𝑦</m:t>
                        </m:r>
                      </m:sub>
                    </m:sSub>
                    <m:r>
                      <a:rPr lang="tr-TR" altLang="tr-TR" sz="2000" i="1">
                        <a:latin typeface="Cambria Math"/>
                        <a:ea typeface="Cambria Math"/>
                      </a:rPr>
                      <m:t>→</m:t>
                    </m:r>
                  </m:oMath>
                </a14:m>
                <a:r>
                  <a:rPr lang="tr-TR" altLang="tr-TR" sz="20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tr-TR" altLang="tr-TR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tr-TR" altLang="tr-TR" sz="2000" b="0" i="1" smtClean="0">
                            <a:latin typeface="Cambria Math"/>
                          </a:rPr>
                          <m:t>𝑦</m:t>
                        </m:r>
                      </m:e>
                      <m:sup>
                        <m:r>
                          <a:rPr lang="tr-TR" altLang="tr-TR" sz="2000" i="1">
                            <a:latin typeface="Cambria Math"/>
                          </a:rPr>
                          <m:t>′</m:t>
                        </m:r>
                      </m:sup>
                    </m:sSup>
                    <m:r>
                      <a:rPr lang="tr-TR" altLang="tr-TR" sz="2000" i="1">
                        <a:latin typeface="Cambria Math"/>
                      </a:rPr>
                      <m:t>=</m:t>
                    </m:r>
                    <m:r>
                      <a:rPr lang="tr-TR" altLang="tr-TR" sz="2000" b="0" i="1" smtClean="0">
                        <a:latin typeface="Cambria Math"/>
                      </a:rPr>
                      <m:t>𝑦</m:t>
                    </m:r>
                    <m:sSub>
                      <m:sSubPr>
                        <m:ctrlPr>
                          <a:rPr lang="tr-TR" altLang="tr-T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altLang="tr-TR" sz="2000" i="1">
                            <a:latin typeface="Cambria Math"/>
                          </a:rPr>
                          <m:t>.</m:t>
                        </m:r>
                        <m:r>
                          <a:rPr lang="tr-TR" altLang="tr-TR" sz="2000" i="1">
                            <a:latin typeface="Cambria Math"/>
                          </a:rPr>
                          <m:t>𝑠</m:t>
                        </m:r>
                      </m:e>
                      <m:sub>
                        <m:r>
                          <a:rPr lang="tr-TR" altLang="tr-TR" sz="2000" b="0" i="1" smtClean="0">
                            <a:latin typeface="Cambria Math"/>
                          </a:rPr>
                          <m:t>𝑦</m:t>
                        </m:r>
                      </m:sub>
                    </m:sSub>
                    <m:r>
                      <a:rPr lang="tr-TR" altLang="tr-TR" sz="2000" i="1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tr-TR" altLang="tr-T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altLang="tr-TR" sz="2000" b="0" i="1" smtClean="0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tr-TR" altLang="tr-TR" sz="2000" i="1">
                            <a:latin typeface="Cambria Math"/>
                          </a:rPr>
                          <m:t>𝑓</m:t>
                        </m:r>
                      </m:sub>
                    </m:sSub>
                    <m:r>
                      <a:rPr lang="tr-TR" altLang="tr-TR" sz="2000" i="1">
                        <a:latin typeface="Cambria Math"/>
                      </a:rPr>
                      <m:t>(1−</m:t>
                    </m:r>
                    <m:sSub>
                      <m:sSubPr>
                        <m:ctrlPr>
                          <a:rPr lang="tr-TR" altLang="tr-T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altLang="tr-TR" sz="2000" i="1">
                            <a:latin typeface="Cambria Math"/>
                          </a:rPr>
                          <m:t>𝑠</m:t>
                        </m:r>
                      </m:e>
                      <m:sub>
                        <m:r>
                          <a:rPr lang="tr-TR" altLang="tr-TR" sz="2000" b="0" i="1" smtClean="0">
                            <a:latin typeface="Cambria Math"/>
                          </a:rPr>
                          <m:t>𝑦</m:t>
                        </m:r>
                      </m:sub>
                    </m:sSub>
                    <m:r>
                      <a:rPr lang="tr-TR" altLang="tr-TR" sz="2000" i="1">
                        <a:latin typeface="Cambria Math"/>
                      </a:rPr>
                      <m:t>)</m:t>
                    </m:r>
                  </m:oMath>
                </a14:m>
                <a:endParaRPr lang="tr-TR" altLang="tr-TR" sz="2000" dirty="0"/>
              </a:p>
            </p:txBody>
          </p:sp>
        </mc:Choice>
        <mc:Fallback xmlns="">
          <p:sp>
            <p:nvSpPr>
              <p:cNvPr id="6" name="Dikdörtgen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3688" y="5775678"/>
                <a:ext cx="5616624" cy="779252"/>
              </a:xfrm>
              <a:prstGeom prst="rect">
                <a:avLst/>
              </a:prstGeom>
              <a:blipFill>
                <a:blip r:embed="rId4"/>
                <a:stretch>
                  <a:fillRect b="-46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2732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altLang="tr-TR" dirty="0" smtClean="0"/>
              <a:t>Eksenlere göre Yansıtma</a:t>
            </a:r>
            <a:endParaRPr lang="en-US" altLang="tr-TR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İçerik Yer Tutucusu 2"/>
              <p:cNvSpPr txBox="1">
                <a:spLocks/>
              </p:cNvSpPr>
              <p:nvPr/>
            </p:nvSpPr>
            <p:spPr>
              <a:xfrm>
                <a:off x="395536" y="1772816"/>
                <a:ext cx="8136904" cy="43924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600"/>
                  </a:spcBef>
                  <a:spcAft>
                    <a:spcPts val="1200"/>
                  </a:spcAft>
                </a:pPr>
                <a:r>
                  <a:rPr lang="tr-TR" altLang="tr-TR" sz="2400" dirty="0" smtClean="0"/>
                  <a:t>Yansıtma bir nesnenin </a:t>
                </a:r>
                <a:r>
                  <a:rPr lang="tr-TR" altLang="tr-TR" sz="2400" dirty="0" err="1" smtClean="0"/>
                  <a:t>aynalanmış</a:t>
                </a:r>
                <a:r>
                  <a:rPr lang="tr-TR" altLang="tr-TR" sz="2400" dirty="0" smtClean="0"/>
                  <a:t> görüntüsünü oluşturmadır.</a:t>
                </a:r>
              </a:p>
              <a:p>
                <a:pPr>
                  <a:spcBef>
                    <a:spcPts val="600"/>
                  </a:spcBef>
                  <a:spcAft>
                    <a:spcPts val="1200"/>
                  </a:spcAft>
                </a:pPr>
                <a:r>
                  <a:rPr lang="tr-TR" altLang="tr-TR" sz="2400" dirty="0" smtClean="0"/>
                  <a:t>Bir yansıtma eksenine göre nesnenin 180</a:t>
                </a:r>
                <a14:m>
                  <m:oMath xmlns:m="http://schemas.openxmlformats.org/officeDocument/2006/math">
                    <m:r>
                      <a:rPr lang="tr-TR" altLang="tr-TR" sz="2400" i="1" smtClean="0">
                        <a:latin typeface="Cambria Math"/>
                        <a:ea typeface="Cambria Math"/>
                      </a:rPr>
                      <m:t>°</m:t>
                    </m:r>
                  </m:oMath>
                </a14:m>
                <a:r>
                  <a:rPr lang="tr-TR" altLang="tr-TR" sz="2400" dirty="0" smtClean="0"/>
                  <a:t> döndürülmesiyle gerçekleştirilir.</a:t>
                </a:r>
              </a:p>
              <a:p>
                <a:pPr>
                  <a:spcBef>
                    <a:spcPts val="600"/>
                  </a:spcBef>
                  <a:spcAft>
                    <a:spcPts val="1200"/>
                  </a:spcAft>
                </a:pPr>
                <a:r>
                  <a:rPr lang="tr-TR" altLang="tr-TR" sz="2400" dirty="0" smtClean="0"/>
                  <a:t>Yansıtma ekseni x-y düzlemindeyse dönme yolu x-y düzlemine dik bir düzlemdedir.</a:t>
                </a:r>
              </a:p>
              <a:p>
                <a:pPr>
                  <a:spcBef>
                    <a:spcPts val="600"/>
                  </a:spcBef>
                  <a:spcAft>
                    <a:spcPts val="1200"/>
                  </a:spcAft>
                </a:pPr>
                <a:r>
                  <a:rPr lang="tr-TR" altLang="tr-TR" sz="2400" dirty="0"/>
                  <a:t>Yansıtma ekseni x-y </a:t>
                </a:r>
                <a:r>
                  <a:rPr lang="tr-TR" altLang="tr-TR" sz="2400" dirty="0" smtClean="0"/>
                  <a:t>düzlemine dikse dönme </a:t>
                </a:r>
                <a:r>
                  <a:rPr lang="tr-TR" altLang="tr-TR" sz="2400" dirty="0"/>
                  <a:t>yolu x-y </a:t>
                </a:r>
                <a:r>
                  <a:rPr lang="tr-TR" altLang="tr-TR" sz="2400" dirty="0" smtClean="0"/>
                  <a:t>düzlemindedir.</a:t>
                </a:r>
                <a:endParaRPr lang="tr-TR" altLang="tr-TR" sz="2400" dirty="0"/>
              </a:p>
              <a:p>
                <a:pPr>
                  <a:spcBef>
                    <a:spcPts val="600"/>
                  </a:spcBef>
                  <a:spcAft>
                    <a:spcPts val="1200"/>
                  </a:spcAft>
                </a:pPr>
                <a:endParaRPr lang="tr-TR" altLang="tr-TR" sz="2400" dirty="0"/>
              </a:p>
              <a:p>
                <a:pPr marL="0" indent="0">
                  <a:buFont typeface="Arial" pitchFamily="34" charset="0"/>
                  <a:buNone/>
                </a:pPr>
                <a:endParaRPr lang="tr-TR" altLang="tr-TR" sz="2400" b="1" dirty="0"/>
              </a:p>
            </p:txBody>
          </p:sp>
        </mc:Choice>
        <mc:Fallback xmlns="">
          <p:sp>
            <p:nvSpPr>
              <p:cNvPr id="9" name="İçerik Yer Tutucusu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36" y="1772816"/>
                <a:ext cx="8136904" cy="4392488"/>
              </a:xfrm>
              <a:prstGeom prst="rect">
                <a:avLst/>
              </a:prstGeom>
              <a:blipFill>
                <a:blip r:embed="rId3"/>
                <a:stretch>
                  <a:fillRect l="-1049" t="-1111" r="-2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0169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r-TR" altLang="tr-TR" dirty="0"/>
              <a:t>Homojen Koordinatlarda</a:t>
            </a:r>
            <a:br>
              <a:rPr lang="tr-TR" altLang="tr-TR" dirty="0"/>
            </a:br>
            <a:r>
              <a:rPr lang="tr-TR" altLang="tr-TR" dirty="0" smtClean="0"/>
              <a:t>2-B Eksenlere göre Yansıtma</a:t>
            </a:r>
            <a:endParaRPr lang="en-US" altLang="tr-TR" dirty="0" smtClean="0"/>
          </a:p>
        </p:txBody>
      </p:sp>
      <p:pic>
        <p:nvPicPr>
          <p:cNvPr id="45059" name="AADGHBN0.jpg" descr="AADGHBN0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50"/>
          <a:stretch/>
        </p:blipFill>
        <p:spPr bwMode="auto">
          <a:xfrm>
            <a:off x="7151714" y="1760240"/>
            <a:ext cx="1800200" cy="24299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AADGHBO0.jpg" descr="AADGHBO0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64"/>
          <a:stretch/>
        </p:blipFill>
        <p:spPr bwMode="auto">
          <a:xfrm>
            <a:off x="6804248" y="4365104"/>
            <a:ext cx="2160240" cy="2118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İçerik Yer Tutucusu 2"/>
              <p:cNvSpPr txBox="1">
                <a:spLocks/>
              </p:cNvSpPr>
              <p:nvPr/>
            </p:nvSpPr>
            <p:spPr>
              <a:xfrm>
                <a:off x="395536" y="1772816"/>
                <a:ext cx="8136904" cy="43924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600"/>
                  </a:spcBef>
                  <a:spcAft>
                    <a:spcPts val="1200"/>
                  </a:spcAft>
                </a:pPr>
                <a:r>
                  <a:rPr lang="en-US" altLang="tr-TR" sz="2000" i="1" dirty="0" smtClean="0"/>
                  <a:t>x</a:t>
                </a:r>
                <a:r>
                  <a:rPr lang="en-US" altLang="tr-TR" sz="2000" dirty="0"/>
                  <a:t> </a:t>
                </a:r>
                <a:r>
                  <a:rPr lang="tr-TR" altLang="tr-TR" sz="2000" dirty="0"/>
                  <a:t>eksenine göre </a:t>
                </a:r>
                <a:r>
                  <a:rPr lang="tr-TR" altLang="tr-TR" sz="2000" dirty="0" smtClean="0"/>
                  <a:t>(y=0 doğrusu etrafında) 2-B yansıtma matrisi</a:t>
                </a:r>
              </a:p>
              <a:p>
                <a:pPr lvl="1">
                  <a:spcBef>
                    <a:spcPts val="600"/>
                  </a:spcBef>
                  <a:spcAft>
                    <a:spcPts val="1200"/>
                  </a:spcAft>
                </a:pPr>
                <a:r>
                  <a:rPr lang="tr-TR" altLang="tr-TR" sz="1600" dirty="0" smtClean="0"/>
                  <a:t>x değerleri korunur y </a:t>
                </a:r>
                <a:r>
                  <a:rPr lang="tr-TR" altLang="tr-TR" sz="1600" smtClean="0"/>
                  <a:t>değerleri </a:t>
                </a:r>
                <a:r>
                  <a:rPr lang="en-US" altLang="tr-TR" sz="1600" smtClean="0"/>
                  <a:t>işaret değiştirir</a:t>
                </a:r>
                <a:r>
                  <a:rPr lang="tr-TR" altLang="tr-TR" sz="1600" smtClean="0"/>
                  <a:t>.</a:t>
                </a:r>
                <a:endParaRPr lang="tr-TR" altLang="tr-TR" sz="1600" dirty="0"/>
              </a:p>
              <a:p>
                <a:pPr marL="0" indent="0">
                  <a:spcAft>
                    <a:spcPts val="1200"/>
                  </a:spcAft>
                  <a:buFont typeface="Arial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tr-TR" altLang="tr-TR" sz="20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tr-TR" altLang="tr-TR" sz="20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𝑥</m:t>
                                </m:r>
                                <m: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′</m:t>
                                </m:r>
                              </m:e>
                            </m:mr>
                            <m:mr>
                              <m:e>
                                <m: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𝑦</m:t>
                                </m:r>
                                <m: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′</m:t>
                                </m:r>
                              </m:e>
                            </m:mr>
                            <m:mr>
                              <m:e>
                                <m: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tr-TR" altLang="tr-TR" sz="2000" i="1">
                          <a:latin typeface="Cambria Math"/>
                          <a:ea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tr-TR" altLang="tr-TR" sz="20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tr-TR" altLang="tr-TR" sz="20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tr-TR" altLang="tr-TR" sz="2000" b="0" i="1" smtClean="0">
                                    <a:latin typeface="Cambria Math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tr-TR" altLang="tr-TR" sz="2000" i="1" smtClean="0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tr-TR" altLang="tr-TR" sz="2000" b="0" i="1" smtClean="0">
                                    <a:latin typeface="Cambria Math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tr-TR" altLang="tr-TR" sz="2000" i="1" smtClean="0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tr-TR" altLang="tr-TR" sz="20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tr-TR" altLang="tr-TR" sz="20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tr-TR" altLang="tr-TR" sz="2000" dirty="0"/>
              </a:p>
              <a:p>
                <a:pPr>
                  <a:spcBef>
                    <a:spcPts val="600"/>
                  </a:spcBef>
                  <a:spcAft>
                    <a:spcPts val="1200"/>
                  </a:spcAft>
                </a:pPr>
                <a:r>
                  <a:rPr lang="tr-TR" altLang="tr-TR" sz="2000" i="1" dirty="0" smtClean="0"/>
                  <a:t>y</a:t>
                </a:r>
                <a:r>
                  <a:rPr lang="en-US" altLang="tr-TR" sz="2000" dirty="0" smtClean="0"/>
                  <a:t> </a:t>
                </a:r>
                <a:r>
                  <a:rPr lang="tr-TR" altLang="tr-TR" sz="2000" dirty="0"/>
                  <a:t>eksenine göre </a:t>
                </a:r>
                <a:r>
                  <a:rPr lang="tr-TR" altLang="tr-TR" sz="2000" dirty="0" smtClean="0"/>
                  <a:t>(x=0 </a:t>
                </a:r>
                <a:r>
                  <a:rPr lang="tr-TR" altLang="tr-TR" sz="2000" dirty="0"/>
                  <a:t>doğrusu etrafında) 2-B yansıtma </a:t>
                </a:r>
                <a:r>
                  <a:rPr lang="tr-TR" altLang="tr-TR" sz="2000" dirty="0" smtClean="0"/>
                  <a:t>matrisi</a:t>
                </a:r>
              </a:p>
              <a:p>
                <a:pPr lvl="1">
                  <a:spcBef>
                    <a:spcPts val="600"/>
                  </a:spcBef>
                  <a:spcAft>
                    <a:spcPts val="1200"/>
                  </a:spcAft>
                </a:pPr>
                <a:r>
                  <a:rPr lang="tr-TR" altLang="tr-TR" sz="1600" dirty="0" smtClean="0"/>
                  <a:t>y </a:t>
                </a:r>
                <a:r>
                  <a:rPr lang="tr-TR" altLang="tr-TR" sz="1600" dirty="0"/>
                  <a:t>değerleri korunur </a:t>
                </a:r>
                <a:r>
                  <a:rPr lang="tr-TR" altLang="tr-TR" sz="1600" dirty="0" smtClean="0"/>
                  <a:t>x </a:t>
                </a:r>
                <a:r>
                  <a:rPr lang="tr-TR" altLang="tr-TR" sz="1600"/>
                  <a:t>değerleri </a:t>
                </a:r>
                <a:r>
                  <a:rPr lang="en-US" altLang="tr-TR" sz="1600" smtClean="0"/>
                  <a:t>işaret değiştirir</a:t>
                </a:r>
                <a:r>
                  <a:rPr lang="tr-TR" altLang="tr-TR" sz="1600" smtClean="0"/>
                  <a:t>.</a:t>
                </a:r>
                <a:endParaRPr lang="tr-TR" altLang="tr-TR" sz="1600" dirty="0"/>
              </a:p>
              <a:p>
                <a:pPr marL="0" indent="0"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tr-TR" altLang="tr-TR" sz="20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tr-TR" altLang="tr-TR" sz="20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𝑥</m:t>
                                </m:r>
                                <m: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′</m:t>
                                </m:r>
                              </m:e>
                            </m:mr>
                            <m:mr>
                              <m:e>
                                <m: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𝑦</m:t>
                                </m:r>
                                <m: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′</m:t>
                                </m:r>
                              </m:e>
                            </m:mr>
                            <m:mr>
                              <m:e>
                                <m: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tr-TR" altLang="tr-TR" sz="2000" i="1">
                          <a:latin typeface="Cambria Math"/>
                          <a:ea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tr-TR" altLang="tr-TR" sz="20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tr-TR" altLang="tr-TR" sz="20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tr-TR" altLang="tr-TR" sz="2000" b="0" i="1" smtClean="0">
                                    <a:latin typeface="Cambria Math"/>
                                    <a:ea typeface="Cambria Math"/>
                                  </a:rPr>
                                  <m:t>−</m:t>
                                </m:r>
                                <m:r>
                                  <a:rPr lang="tr-TR" altLang="tr-TR" sz="2000" i="1">
                                    <a:latin typeface="Cambria Math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tr-TR" altLang="tr-TR" sz="2000" i="1">
                                    <a:latin typeface="Cambria Math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tr-TR" altLang="tr-TR" sz="20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tr-TR" altLang="tr-TR" sz="20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tr-TR" altLang="tr-TR" sz="2000" b="1" dirty="0"/>
              </a:p>
            </p:txBody>
          </p:sp>
        </mc:Choice>
        <mc:Fallback xmlns="">
          <p:sp>
            <p:nvSpPr>
              <p:cNvPr id="9" name="İçerik Yer Tutucusu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36" y="1772816"/>
                <a:ext cx="8136904" cy="4392488"/>
              </a:xfrm>
              <a:prstGeom prst="rect">
                <a:avLst/>
              </a:prstGeom>
              <a:blipFill>
                <a:blip r:embed="rId5"/>
                <a:stretch>
                  <a:fillRect l="-674" t="-8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84762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r-TR" altLang="tr-TR" dirty="0" smtClean="0"/>
              <a:t>İki Boyutta Nokta Kayma Dönüşümü</a:t>
            </a:r>
            <a:endParaRPr lang="en-US" altLang="tr-TR" dirty="0" smtClean="0"/>
          </a:p>
        </p:txBody>
      </p:sp>
      <p:pic>
        <p:nvPicPr>
          <p:cNvPr id="14339" name="AADGHAY0.jpg" descr="AADGHAY0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36"/>
          <a:stretch/>
        </p:blipFill>
        <p:spPr bwMode="auto">
          <a:xfrm>
            <a:off x="5796136" y="3212976"/>
            <a:ext cx="2959472" cy="2994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İçerik Yer Tutucusu 2"/>
              <p:cNvSpPr>
                <a:spLocks noGrp="1"/>
              </p:cNvSpPr>
              <p:nvPr>
                <p:ph idx="1"/>
              </p:nvPr>
            </p:nvSpPr>
            <p:spPr>
              <a:xfrm>
                <a:off x="395536" y="1772816"/>
                <a:ext cx="8075240" cy="4176464"/>
              </a:xfrm>
            </p:spPr>
            <p:txBody>
              <a:bodyPr>
                <a:no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altLang="tr-TR" sz="2800" b="1" dirty="0" smtClean="0"/>
                  <a:t>T</a:t>
                </a:r>
                <a:r>
                  <a:rPr lang="tr-TR" altLang="tr-TR" sz="2800" b="1" dirty="0" smtClean="0"/>
                  <a:t> </a:t>
                </a:r>
                <a:r>
                  <a:rPr lang="tr-TR" altLang="tr-TR" sz="2800" dirty="0" smtClean="0"/>
                  <a:t>kayma</a:t>
                </a:r>
                <a:r>
                  <a:rPr lang="tr-TR" altLang="tr-TR" sz="2800" b="1" dirty="0" smtClean="0"/>
                  <a:t> </a:t>
                </a:r>
                <a:r>
                  <a:rPr lang="tr-TR" altLang="tr-TR" sz="2800" dirty="0" smtClean="0"/>
                  <a:t>dönüşüm vektörüyle bir </a:t>
                </a:r>
                <a:r>
                  <a:rPr lang="en-US" altLang="tr-TR" sz="2800" b="1" dirty="0"/>
                  <a:t>P </a:t>
                </a:r>
                <a:r>
                  <a:rPr lang="tr-TR" altLang="tr-TR" sz="2800" dirty="0" smtClean="0"/>
                  <a:t>noktasını mevcut</a:t>
                </a:r>
                <a:r>
                  <a:rPr lang="en-US" altLang="tr-TR" sz="2800" dirty="0" smtClean="0"/>
                  <a:t> </a:t>
                </a:r>
                <a:r>
                  <a:rPr lang="tr-TR" altLang="tr-TR" sz="2800" dirty="0" smtClean="0"/>
                  <a:t>konumundan </a:t>
                </a:r>
                <a:r>
                  <a:rPr lang="en-US" altLang="tr-TR" sz="2800" b="1" dirty="0" smtClean="0"/>
                  <a:t>P</a:t>
                </a:r>
                <a:r>
                  <a:rPr lang="en-US" altLang="tr-TR" sz="2800" i="1" dirty="0"/>
                  <a:t>’</a:t>
                </a:r>
                <a:r>
                  <a:rPr lang="tr-TR" altLang="tr-TR" sz="2800" dirty="0"/>
                  <a:t> </a:t>
                </a:r>
                <a:r>
                  <a:rPr lang="tr-TR" altLang="tr-TR" sz="2800" dirty="0" smtClean="0"/>
                  <a:t>noktasının konumuna dönüştürme</a:t>
                </a:r>
              </a:p>
              <a:p>
                <a:pPr marL="357188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tr-TR" altLang="tr-TR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tr-TR" altLang="tr-TR" sz="2800" b="1" i="1" smtClean="0">
                              <a:latin typeface="Cambria Math"/>
                            </a:rPr>
                            <m:t>𝑷</m:t>
                          </m:r>
                        </m:e>
                        <m:sup>
                          <m:r>
                            <a:rPr lang="tr-TR" altLang="tr-TR" sz="2800" b="0" i="1" smtClean="0">
                              <a:latin typeface="Cambria Math"/>
                            </a:rPr>
                            <m:t>′</m:t>
                          </m:r>
                        </m:sup>
                      </m:sSup>
                      <m:r>
                        <a:rPr lang="tr-TR" altLang="tr-TR" sz="2800" b="0" i="1" smtClean="0">
                          <a:latin typeface="Cambria Math"/>
                        </a:rPr>
                        <m:t>=</m:t>
                      </m:r>
                      <m:r>
                        <a:rPr lang="tr-TR" altLang="tr-TR" sz="2800" b="1" i="1" smtClean="0">
                          <a:latin typeface="Cambria Math"/>
                        </a:rPr>
                        <m:t>𝑷</m:t>
                      </m:r>
                      <m:r>
                        <a:rPr lang="tr-TR" altLang="tr-TR" sz="2800" b="0" i="1" smtClean="0">
                          <a:latin typeface="Cambria Math"/>
                        </a:rPr>
                        <m:t>+</m:t>
                      </m:r>
                      <m:r>
                        <a:rPr lang="tr-TR" altLang="tr-TR" sz="2800" b="1" i="1" smtClean="0">
                          <a:latin typeface="Cambria Math"/>
                        </a:rPr>
                        <m:t>𝑻</m:t>
                      </m:r>
                    </m:oMath>
                  </m:oMathPara>
                </a14:m>
                <a:endParaRPr lang="tr-TR" altLang="tr-TR" sz="2800" b="1" dirty="0" smtClean="0"/>
              </a:p>
              <a:p>
                <a:pPr marL="357188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tr-TR" altLang="tr-TR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tr-TR" altLang="tr-TR" sz="2800" b="1">
                              <a:latin typeface="Cambria Math"/>
                            </a:rPr>
                            <m:t>𝐏</m:t>
                          </m:r>
                        </m:e>
                        <m:sup>
                          <m:r>
                            <a:rPr lang="tr-TR" altLang="tr-TR" sz="2800" i="1">
                              <a:latin typeface="Cambria Math"/>
                            </a:rPr>
                            <m:t>′</m:t>
                          </m:r>
                        </m:sup>
                      </m:sSup>
                      <m:r>
                        <a:rPr lang="tr-TR" altLang="tr-TR" sz="2800" i="1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tr-TR" altLang="tr-TR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tr-TR" altLang="tr-TR" sz="2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tr-TR" altLang="tr-TR" sz="2800" i="1">
                                    <a:latin typeface="Cambria Math"/>
                                  </a:rPr>
                                  <m:t>𝑥</m:t>
                                </m:r>
                                <m:r>
                                  <a:rPr lang="tr-TR" altLang="tr-TR" sz="2800" i="1">
                                    <a:latin typeface="Cambria Math"/>
                                  </a:rPr>
                                  <m:t>′</m:t>
                                </m:r>
                              </m:e>
                            </m:mr>
                            <m:mr>
                              <m:e>
                                <m:r>
                                  <a:rPr lang="tr-TR" altLang="tr-TR" sz="2800" i="1">
                                    <a:latin typeface="Cambria Math"/>
                                  </a:rPr>
                                  <m:t>𝑦</m:t>
                                </m:r>
                                <m:r>
                                  <a:rPr lang="tr-TR" altLang="tr-TR" sz="2800" i="1">
                                    <a:latin typeface="Cambria Math"/>
                                  </a:rPr>
                                  <m:t>′</m:t>
                                </m:r>
                              </m:e>
                            </m:mr>
                          </m:m>
                        </m:e>
                      </m:d>
                      <m:r>
                        <a:rPr lang="tr-TR" altLang="tr-TR" sz="2800" i="1">
                          <a:latin typeface="Cambria Math"/>
                        </a:rPr>
                        <m:t>,</m:t>
                      </m:r>
                      <m:r>
                        <a:rPr lang="tr-TR" altLang="tr-TR" sz="2800" b="1" i="0" smtClean="0">
                          <a:latin typeface="Cambria Math"/>
                        </a:rPr>
                        <m:t> </m:t>
                      </m:r>
                      <m:r>
                        <a:rPr lang="tr-TR" altLang="tr-TR" sz="2800" b="1" i="0" smtClean="0">
                          <a:latin typeface="Cambria Math"/>
                        </a:rPr>
                        <m:t>𝐏</m:t>
                      </m:r>
                      <m:r>
                        <a:rPr lang="tr-TR" altLang="tr-TR" sz="2800" b="0" i="0" smtClean="0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tr-TR" altLang="tr-TR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tr-TR" altLang="tr-TR" sz="2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tr-TR" altLang="tr-TR" sz="2800" b="0" i="1" smtClean="0">
                                    <a:latin typeface="Cambria Math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tr-TR" altLang="tr-TR" sz="2800" b="0" i="1" smtClean="0">
                                    <a:latin typeface="Cambria Math"/>
                                  </a:rPr>
                                  <m:t>𝑦</m:t>
                                </m:r>
                              </m:e>
                            </m:mr>
                          </m:m>
                        </m:e>
                      </m:d>
                      <m:r>
                        <a:rPr lang="tr-TR" altLang="tr-TR" sz="2800" b="0" i="1" smtClean="0">
                          <a:latin typeface="Cambria Math"/>
                        </a:rPr>
                        <m:t>, </m:t>
                      </m:r>
                      <m:r>
                        <a:rPr lang="tr-TR" altLang="tr-TR" sz="2800" b="1" i="1" smtClean="0">
                          <a:latin typeface="Cambria Math"/>
                        </a:rPr>
                        <m:t>𝑻</m:t>
                      </m:r>
                      <m:r>
                        <a:rPr lang="tr-TR" altLang="tr-TR" sz="2800" b="0" i="1" smtClean="0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tr-TR" altLang="tr-TR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tr-TR" altLang="tr-TR" sz="2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tr-TR" altLang="tr-TR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altLang="tr-TR" sz="2800" i="1">
                                        <a:latin typeface="Cambria Math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tr-TR" altLang="tr-TR" sz="2800" i="1">
                                        <a:latin typeface="Cambria Math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tr-TR" altLang="tr-TR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altLang="tr-TR" sz="2800" i="1">
                                        <a:latin typeface="Cambria Math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tr-TR" altLang="tr-TR" sz="2800" i="1">
                                        <a:latin typeface="Cambria Math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tr-TR" altLang="tr-TR" sz="2800" dirty="0" smtClean="0"/>
              </a:p>
              <a:p>
                <a:pPr lvl="1"/>
                <a:r>
                  <a:rPr lang="tr-TR" altLang="tr-TR" sz="2400" dirty="0" err="1" smtClean="0"/>
                  <a:t>t</a:t>
                </a:r>
                <a:r>
                  <a:rPr lang="tr-TR" altLang="tr-TR" sz="2400" baseline="-25000" dirty="0" err="1" smtClean="0"/>
                  <a:t>x</a:t>
                </a:r>
                <a:r>
                  <a:rPr lang="tr-TR" altLang="tr-TR" sz="2400" dirty="0" smtClean="0"/>
                  <a:t>: x eksenindeki kayma miktarı</a:t>
                </a:r>
              </a:p>
              <a:p>
                <a:pPr lvl="1"/>
                <a:r>
                  <a:rPr lang="tr-TR" altLang="tr-TR" sz="2400" dirty="0" err="1" smtClean="0"/>
                  <a:t>t</a:t>
                </a:r>
                <a:r>
                  <a:rPr lang="tr-TR" altLang="tr-TR" sz="2400" baseline="-25000" dirty="0" err="1" smtClean="0"/>
                  <a:t>y</a:t>
                </a:r>
                <a:r>
                  <a:rPr lang="tr-TR" altLang="tr-TR" sz="2400" dirty="0" smtClean="0"/>
                  <a:t>: y </a:t>
                </a:r>
                <a:r>
                  <a:rPr lang="tr-TR" altLang="tr-TR" sz="2400" dirty="0"/>
                  <a:t>eksenindeki kayma </a:t>
                </a:r>
                <a:r>
                  <a:rPr lang="tr-TR" altLang="tr-TR" sz="2400" dirty="0" smtClean="0"/>
                  <a:t>miktarı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tr-TR" altLang="tr-TR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brk m:alnAt="7"/>
                          </m:rPr>
                          <a:rPr lang="tr-TR" altLang="tr-TR" sz="2000" i="1">
                            <a:latin typeface="Cambria Math"/>
                          </a:rPr>
                          <m:t>𝑥</m:t>
                        </m:r>
                      </m:e>
                      <m:sup>
                        <m:r>
                          <a:rPr lang="tr-TR" altLang="tr-TR" sz="2000" i="1">
                            <a:latin typeface="Cambria Math"/>
                          </a:rPr>
                          <m:t>′</m:t>
                        </m:r>
                      </m:sup>
                    </m:sSup>
                    <m:r>
                      <a:rPr lang="tr-TR" altLang="tr-TR" sz="2000" b="0" i="0" smtClean="0">
                        <a:latin typeface="Cambria Math"/>
                      </a:rPr>
                      <m:t>=</m:t>
                    </m:r>
                    <m:r>
                      <m:rPr>
                        <m:sty m:val="p"/>
                      </m:rPr>
                      <a:rPr lang="tr-TR" altLang="tr-TR" sz="2000" b="0" i="0" smtClean="0">
                        <a:latin typeface="Cambria Math"/>
                      </a:rPr>
                      <m:t>x</m:t>
                    </m:r>
                    <m:r>
                      <a:rPr lang="tr-TR" altLang="tr-TR" sz="2000" b="0" i="0" smtClean="0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tr-TR" altLang="tr-T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altLang="tr-TR" sz="2400" i="1">
                            <a:latin typeface="Cambria Math"/>
                          </a:rPr>
                          <m:t>𝑡</m:t>
                        </m:r>
                      </m:e>
                      <m:sub>
                        <m:r>
                          <a:rPr lang="tr-TR" altLang="tr-TR" sz="2400" i="1">
                            <a:latin typeface="Cambria Math"/>
                          </a:rPr>
                          <m:t>𝑥</m:t>
                        </m:r>
                      </m:sub>
                    </m:sSub>
                  </m:oMath>
                </a14:m>
                <a:endParaRPr lang="tr-TR" altLang="tr-TR" sz="2400" dirty="0" smtClean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tr-TR" altLang="tr-TR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tr-TR" altLang="tr-TR" sz="2000" b="0" i="1" smtClean="0">
                            <a:latin typeface="Cambria Math"/>
                          </a:rPr>
                          <m:t>𝑦</m:t>
                        </m:r>
                      </m:e>
                      <m:sup>
                        <m:r>
                          <a:rPr lang="tr-TR" altLang="tr-TR" sz="2000" i="1">
                            <a:latin typeface="Cambria Math"/>
                          </a:rPr>
                          <m:t>′</m:t>
                        </m:r>
                      </m:sup>
                    </m:sSup>
                    <m:r>
                      <a:rPr lang="tr-TR" altLang="tr-TR" sz="2000">
                        <a:latin typeface="Cambria Math"/>
                      </a:rPr>
                      <m:t>=</m:t>
                    </m:r>
                    <m:r>
                      <m:rPr>
                        <m:sty m:val="p"/>
                      </m:rPr>
                      <a:rPr lang="tr-TR" altLang="tr-TR" sz="2000" b="0" i="0" smtClean="0">
                        <a:latin typeface="Cambria Math"/>
                      </a:rPr>
                      <m:t>y</m:t>
                    </m:r>
                    <m:r>
                      <a:rPr lang="tr-TR" altLang="tr-TR" sz="2000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tr-TR" altLang="tr-T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altLang="tr-TR" sz="2000" i="1">
                            <a:latin typeface="Cambria Math"/>
                          </a:rPr>
                          <m:t>𝑡</m:t>
                        </m:r>
                      </m:e>
                      <m:sub>
                        <m:r>
                          <a:rPr lang="tr-TR" altLang="tr-TR" sz="2000" b="0" i="1" smtClean="0">
                            <a:latin typeface="Cambria Math"/>
                          </a:rPr>
                          <m:t>𝑦</m:t>
                        </m:r>
                      </m:sub>
                    </m:sSub>
                  </m:oMath>
                </a14:m>
                <a:endParaRPr lang="tr-TR" altLang="tr-TR" sz="2400" dirty="0"/>
              </a:p>
              <a:p>
                <a:endParaRPr lang="tr-TR" altLang="tr-TR" sz="2800" dirty="0" smtClean="0"/>
              </a:p>
              <a:p>
                <a:endParaRPr lang="tr-TR" altLang="tr-TR" sz="2800" dirty="0"/>
              </a:p>
              <a:p>
                <a:endParaRPr lang="tr-TR" altLang="tr-TR" sz="2800" dirty="0" smtClean="0"/>
              </a:p>
              <a:p>
                <a:endParaRPr lang="tr-TR" altLang="tr-TR" sz="2800" dirty="0" smtClean="0"/>
              </a:p>
              <a:p>
                <a:endParaRPr lang="tr-TR" altLang="tr-TR" sz="2800" dirty="0" smtClean="0"/>
              </a:p>
            </p:txBody>
          </p:sp>
        </mc:Choice>
        <mc:Fallback xmlns="">
          <p:sp>
            <p:nvSpPr>
              <p:cNvPr id="5" name="İçerik Yer Tutucus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5536" y="1772816"/>
                <a:ext cx="8075240" cy="4176464"/>
              </a:xfrm>
              <a:blipFill rotWithShape="1">
                <a:blip r:embed="rId4"/>
                <a:stretch>
                  <a:fillRect l="-1358" t="-1314" r="-981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92151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r-TR" altLang="tr-TR" dirty="0"/>
              <a:t>Homojen Koordinatlarda</a:t>
            </a:r>
            <a:br>
              <a:rPr lang="tr-TR" altLang="tr-TR" dirty="0"/>
            </a:br>
            <a:r>
              <a:rPr lang="tr-TR" altLang="tr-TR" dirty="0"/>
              <a:t>Orijine göre Yansıtma</a:t>
            </a:r>
            <a:endParaRPr lang="en-US" altLang="tr-TR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İçerik Yer Tutucusu 2"/>
              <p:cNvSpPr txBox="1">
                <a:spLocks/>
              </p:cNvSpPr>
              <p:nvPr/>
            </p:nvSpPr>
            <p:spPr>
              <a:xfrm>
                <a:off x="395536" y="1772816"/>
                <a:ext cx="8136904" cy="43924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600"/>
                  </a:spcBef>
                  <a:spcAft>
                    <a:spcPts val="1200"/>
                  </a:spcAft>
                </a:pPr>
                <a:r>
                  <a:rPr lang="tr-TR" altLang="tr-TR" sz="2400" dirty="0"/>
                  <a:t>Bu dönüşüm </a:t>
                </a:r>
                <a:r>
                  <a:rPr lang="en-US" altLang="tr-TR" sz="2400" i="1" dirty="0" err="1"/>
                  <a:t>xy</a:t>
                </a:r>
                <a:r>
                  <a:rPr lang="en-US" altLang="tr-TR" sz="2400" i="1" dirty="0"/>
                  <a:t> </a:t>
                </a:r>
                <a:r>
                  <a:rPr lang="tr-TR" altLang="tr-TR" sz="2400" dirty="0"/>
                  <a:t>düzleminde orijine göre dönüş ile </a:t>
                </a:r>
                <a:r>
                  <a:rPr lang="tr-TR" altLang="tr-TR" sz="2400" dirty="0" smtClean="0"/>
                  <a:t>de gerçekleştirilebilir</a:t>
                </a:r>
                <a:r>
                  <a:rPr lang="en-US" altLang="tr-TR" sz="2400" dirty="0"/>
                  <a:t>.</a:t>
                </a:r>
                <a:endParaRPr lang="tr-TR" altLang="tr-TR" sz="2400" dirty="0"/>
              </a:p>
              <a:p>
                <a:pPr>
                  <a:spcBef>
                    <a:spcPts val="600"/>
                  </a:spcBef>
                  <a:spcAft>
                    <a:spcPts val="1200"/>
                  </a:spcAft>
                </a:pPr>
                <a:r>
                  <a:rPr lang="tr-TR" altLang="tr-TR" sz="2400" dirty="0"/>
                  <a:t>Koordinat orijinine </a:t>
                </a:r>
                <a:r>
                  <a:rPr lang="tr-TR" altLang="tr-TR" sz="2400" dirty="0" smtClean="0"/>
                  <a:t>göre 2-B yansıtma matrisi</a:t>
                </a:r>
              </a:p>
              <a:p>
                <a:pPr lvl="1">
                  <a:spcBef>
                    <a:spcPts val="600"/>
                  </a:spcBef>
                  <a:spcAft>
                    <a:spcPts val="1200"/>
                  </a:spcAft>
                </a:pPr>
                <a:r>
                  <a:rPr lang="tr-TR" altLang="tr-TR" sz="1800" dirty="0" smtClean="0"/>
                  <a:t>Hem x hem y </a:t>
                </a:r>
                <a:r>
                  <a:rPr lang="tr-TR" altLang="tr-TR" sz="1800" smtClean="0"/>
                  <a:t>değerleri </a:t>
                </a:r>
                <a:r>
                  <a:rPr lang="en-US" altLang="tr-TR" sz="1800" smtClean="0"/>
                  <a:t>işaret değiştirir</a:t>
                </a:r>
                <a:r>
                  <a:rPr lang="tr-TR" altLang="tr-TR" sz="1800" smtClean="0"/>
                  <a:t>.</a:t>
                </a:r>
                <a:endParaRPr lang="en-US" altLang="tr-TR" sz="1800" smtClean="0"/>
              </a:p>
              <a:p>
                <a:pPr marL="457200" lvl="1" indent="0">
                  <a:spcBef>
                    <a:spcPts val="600"/>
                  </a:spcBef>
                  <a:spcAft>
                    <a:spcPts val="1200"/>
                  </a:spcAft>
                  <a:buNone/>
                </a:pPr>
                <a:endParaRPr lang="tr-TR" altLang="tr-TR" sz="1800" dirty="0"/>
              </a:p>
              <a:p>
                <a:pPr marL="0" indent="0">
                  <a:spcAft>
                    <a:spcPts val="1200"/>
                  </a:spcAft>
                  <a:buFont typeface="Arial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tr-TR" altLang="tr-TR" sz="24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tr-TR" altLang="tr-TR" sz="24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tr-TR" altLang="tr-TR" sz="2400" i="1">
                                    <a:latin typeface="Cambria Math"/>
                                    <a:ea typeface="Cambria Math"/>
                                  </a:rPr>
                                  <m:t>𝑥</m:t>
                                </m:r>
                                <m:r>
                                  <a:rPr lang="tr-TR" altLang="tr-TR" sz="2400" i="1">
                                    <a:latin typeface="Cambria Math"/>
                                    <a:ea typeface="Cambria Math"/>
                                  </a:rPr>
                                  <m:t>′</m:t>
                                </m:r>
                              </m:e>
                            </m:mr>
                            <m:mr>
                              <m:e>
                                <m:r>
                                  <a:rPr lang="tr-TR" altLang="tr-TR" sz="2400" i="1">
                                    <a:latin typeface="Cambria Math"/>
                                    <a:ea typeface="Cambria Math"/>
                                  </a:rPr>
                                  <m:t>𝑦</m:t>
                                </m:r>
                                <m:r>
                                  <a:rPr lang="tr-TR" altLang="tr-TR" sz="2400" i="1">
                                    <a:latin typeface="Cambria Math"/>
                                    <a:ea typeface="Cambria Math"/>
                                  </a:rPr>
                                  <m:t>′</m:t>
                                </m:r>
                              </m:e>
                            </m:mr>
                            <m:mr>
                              <m:e>
                                <m:r>
                                  <a:rPr lang="tr-TR" altLang="tr-TR" sz="2400" i="1">
                                    <a:latin typeface="Cambria Math"/>
                                    <a:ea typeface="Cambria Math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tr-TR" altLang="tr-TR" sz="2400" i="1">
                          <a:latin typeface="Cambria Math"/>
                          <a:ea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tr-TR" altLang="tr-TR" sz="24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tr-TR" altLang="tr-TR" sz="24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tr-TR" altLang="tr-TR" sz="2400" b="0" i="1" smtClean="0">
                                    <a:latin typeface="Cambria Math"/>
                                    <a:ea typeface="Cambria Math"/>
                                  </a:rPr>
                                  <m:t>−</m:t>
                                </m:r>
                                <m:r>
                                  <a:rPr lang="tr-TR" altLang="tr-TR" sz="2400" b="0" i="1" smtClean="0">
                                    <a:latin typeface="Cambria Math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tr-TR" altLang="tr-TR" sz="2400" i="1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tr-TR" altLang="tr-TR" sz="2400" i="1" smtClean="0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tr-TR" altLang="tr-TR" sz="2400" i="1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tr-TR" altLang="tr-TR" sz="2400" b="0" i="1" smtClean="0">
                                    <a:latin typeface="Cambria Math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tr-TR" altLang="tr-TR" sz="2400" i="1" smtClean="0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tr-TR" altLang="tr-TR" sz="2400" i="1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tr-TR" altLang="tr-TR" sz="2400" i="1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tr-TR" altLang="tr-TR" sz="2400" i="1">
                                    <a:latin typeface="Cambria Math"/>
                                    <a:ea typeface="Cambria Math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tr-TR" altLang="tr-TR" sz="24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tr-TR" altLang="tr-TR" sz="24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tr-TR" altLang="tr-TR" sz="2400" i="1">
                                    <a:latin typeface="Cambria Math"/>
                                    <a:ea typeface="Cambria Math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tr-TR" altLang="tr-TR" sz="2400" i="1">
                                    <a:latin typeface="Cambria Math"/>
                                    <a:ea typeface="Cambria Math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tr-TR" altLang="tr-TR" sz="2400" i="1">
                                    <a:latin typeface="Cambria Math"/>
                                    <a:ea typeface="Cambria Math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tr-TR" altLang="tr-TR" sz="2400" dirty="0"/>
              </a:p>
              <a:p>
                <a:pPr>
                  <a:spcBef>
                    <a:spcPts val="600"/>
                  </a:spcBef>
                  <a:spcAft>
                    <a:spcPts val="1200"/>
                  </a:spcAft>
                </a:pPr>
                <a:endParaRPr lang="tr-TR" altLang="tr-TR" sz="2400" b="1" dirty="0"/>
              </a:p>
            </p:txBody>
          </p:sp>
        </mc:Choice>
        <mc:Fallback xmlns="">
          <p:sp>
            <p:nvSpPr>
              <p:cNvPr id="9" name="İçerik Yer Tutucusu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36" y="1772816"/>
                <a:ext cx="8136904" cy="4392488"/>
              </a:xfrm>
              <a:prstGeom prst="rect">
                <a:avLst/>
              </a:prstGeom>
              <a:blipFill>
                <a:blip r:embed="rId3"/>
                <a:stretch>
                  <a:fillRect l="-1049" t="-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AADGHBP0.jpg" descr="AADGHBP0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07"/>
          <a:stretch/>
        </p:blipFill>
        <p:spPr bwMode="auto">
          <a:xfrm>
            <a:off x="6804248" y="2492896"/>
            <a:ext cx="2232248" cy="31547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87749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İçerik Yer Tutucusu 2"/>
              <p:cNvSpPr txBox="1">
                <a:spLocks/>
              </p:cNvSpPr>
              <p:nvPr/>
            </p:nvSpPr>
            <p:spPr>
              <a:xfrm>
                <a:off x="395536" y="1772816"/>
                <a:ext cx="8136904" cy="43924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600"/>
                  </a:spcBef>
                  <a:spcAft>
                    <a:spcPts val="1200"/>
                  </a:spcAft>
                </a:pPr>
                <a:r>
                  <a:rPr lang="en-US" altLang="tr-TR" sz="2000" i="1" dirty="0" smtClean="0"/>
                  <a:t>y = x</a:t>
                </a:r>
                <a:r>
                  <a:rPr lang="tr-TR" altLang="tr-TR" sz="2000" i="1" dirty="0"/>
                  <a:t> </a:t>
                </a:r>
                <a:r>
                  <a:rPr lang="tr-TR" altLang="tr-TR" sz="2000" dirty="0"/>
                  <a:t>doğrusuna </a:t>
                </a:r>
                <a:r>
                  <a:rPr lang="tr-TR" altLang="tr-TR" sz="2000" dirty="0" smtClean="0"/>
                  <a:t>göre 2-B yansıtma matrisi</a:t>
                </a:r>
              </a:p>
              <a:p>
                <a:pPr lvl="1">
                  <a:spcBef>
                    <a:spcPts val="600"/>
                  </a:spcBef>
                  <a:spcAft>
                    <a:spcPts val="1200"/>
                  </a:spcAft>
                </a:pPr>
                <a:r>
                  <a:rPr lang="tr-TR" altLang="tr-TR" sz="1600" dirty="0" smtClean="0"/>
                  <a:t>x ve y değerleri yer değiştirir.</a:t>
                </a:r>
                <a:endParaRPr lang="tr-TR" altLang="tr-TR" sz="1600" dirty="0"/>
              </a:p>
              <a:p>
                <a:pPr marL="0" indent="0">
                  <a:spcAft>
                    <a:spcPts val="1200"/>
                  </a:spcAft>
                  <a:buFont typeface="Arial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tr-TR" altLang="tr-TR" sz="20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tr-TR" altLang="tr-TR" sz="20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𝑥</m:t>
                                </m:r>
                                <m: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′</m:t>
                                </m:r>
                              </m:e>
                            </m:mr>
                            <m:mr>
                              <m:e>
                                <m: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𝑦</m:t>
                                </m:r>
                                <m: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′</m:t>
                                </m:r>
                              </m:e>
                            </m:mr>
                            <m:mr>
                              <m:e>
                                <m: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tr-TR" altLang="tr-TR" sz="2000" i="1">
                          <a:latin typeface="Cambria Math"/>
                          <a:ea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tr-TR" altLang="tr-TR" sz="20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tr-TR" altLang="tr-TR" sz="20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tr-TR" altLang="tr-TR" sz="2000" b="0" i="1" smtClean="0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tr-TR" altLang="tr-TR" sz="2000" b="0" i="1" smtClean="0">
                                    <a:latin typeface="Cambria Math"/>
                                    <a:ea typeface="Cambria Math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tr-TR" altLang="tr-TR" sz="2000" i="1" smtClean="0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tr-TR" altLang="tr-TR" sz="2000" b="0" i="1" smtClean="0">
                                    <a:latin typeface="Cambria Math"/>
                                    <a:ea typeface="Cambria Math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tr-TR" altLang="tr-TR" sz="2000" b="0" i="1" smtClean="0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tr-TR" altLang="tr-TR" sz="2000" i="1" smtClean="0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tr-TR" altLang="tr-TR" sz="20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tr-TR" altLang="tr-TR" sz="20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tr-TR" altLang="tr-TR" sz="2000" i="1" dirty="0" smtClean="0"/>
              </a:p>
              <a:p>
                <a:pPr>
                  <a:spcBef>
                    <a:spcPts val="600"/>
                  </a:spcBef>
                  <a:spcAft>
                    <a:spcPts val="1200"/>
                  </a:spcAft>
                </a:pPr>
                <a:r>
                  <a:rPr lang="en-US" altLang="tr-TR" sz="2000" i="1" dirty="0"/>
                  <a:t>y = </a:t>
                </a:r>
                <a:r>
                  <a:rPr lang="tr-TR" altLang="tr-TR" sz="2000" i="1" dirty="0"/>
                  <a:t>-</a:t>
                </a:r>
                <a:r>
                  <a:rPr lang="en-US" altLang="tr-TR" sz="2000" i="1" dirty="0"/>
                  <a:t>x</a:t>
                </a:r>
                <a:r>
                  <a:rPr lang="tr-TR" altLang="tr-TR" sz="2000" i="1" dirty="0"/>
                  <a:t> </a:t>
                </a:r>
                <a:r>
                  <a:rPr lang="tr-TR" altLang="tr-TR" sz="2000" dirty="0"/>
                  <a:t>doğrusuna göre 2-B yansıtma matrisi</a:t>
                </a:r>
              </a:p>
              <a:p>
                <a:pPr lvl="1">
                  <a:spcBef>
                    <a:spcPts val="600"/>
                  </a:spcBef>
                  <a:spcAft>
                    <a:spcPts val="1200"/>
                  </a:spcAft>
                </a:pPr>
                <a:r>
                  <a:rPr lang="tr-TR" altLang="tr-TR" sz="1600" dirty="0"/>
                  <a:t>x ve y değerleri yer </a:t>
                </a:r>
                <a:r>
                  <a:rPr lang="tr-TR" altLang="tr-TR" sz="1600" dirty="0" smtClean="0"/>
                  <a:t>ve işaret değiştirir</a:t>
                </a:r>
                <a:r>
                  <a:rPr lang="tr-TR" altLang="tr-TR" sz="1600" dirty="0"/>
                  <a:t>.</a:t>
                </a:r>
              </a:p>
              <a:p>
                <a:pPr marL="0" indent="0"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tr-TR" altLang="tr-TR" sz="20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tr-TR" altLang="tr-TR" sz="20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𝑥</m:t>
                                </m:r>
                                <m: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′</m:t>
                                </m:r>
                              </m:e>
                            </m:mr>
                            <m:mr>
                              <m:e>
                                <m: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𝑦</m:t>
                                </m:r>
                                <m: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′</m:t>
                                </m:r>
                              </m:e>
                            </m:mr>
                            <m:mr>
                              <m:e>
                                <m: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tr-TR" altLang="tr-TR" sz="2000" i="1">
                          <a:latin typeface="Cambria Math"/>
                          <a:ea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tr-TR" altLang="tr-TR" sz="20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tr-TR" altLang="tr-TR" sz="20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tr-TR" altLang="tr-TR" sz="2000" i="1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tr-TR" altLang="tr-TR" sz="2000" b="0" i="1" smtClean="0">
                                    <a:latin typeface="Cambria Math"/>
                                  </a:rPr>
                                  <m:t>−</m:t>
                                </m:r>
                                <m: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tr-TR" altLang="tr-TR" sz="2000" b="0" i="1" smtClean="0">
                                    <a:latin typeface="Cambria Math"/>
                                    <a:ea typeface="Cambria Math"/>
                                  </a:rPr>
                                  <m:t>−</m:t>
                                </m:r>
                                <m: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tr-TR" altLang="tr-TR" sz="2000" i="1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tr-TR" altLang="tr-TR" sz="20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tr-TR" altLang="tr-TR" sz="20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tr-TR" altLang="tr-TR" sz="2000" b="1" dirty="0"/>
              </a:p>
            </p:txBody>
          </p:sp>
        </mc:Choice>
        <mc:Fallback xmlns="">
          <p:sp>
            <p:nvSpPr>
              <p:cNvPr id="7" name="İçerik Yer Tutucusu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36" y="1772816"/>
                <a:ext cx="8136904" cy="4392488"/>
              </a:xfrm>
              <a:prstGeom prst="rect">
                <a:avLst/>
              </a:prstGeom>
              <a:blipFill rotWithShape="1">
                <a:blip r:embed="rId3"/>
                <a:stretch>
                  <a:fillRect l="-674" t="-694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346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lang="tr-TR" altLang="tr-TR" dirty="0"/>
                  <a:t>Homojen Koordinatlarda</a:t>
                </a:r>
                <a:br>
                  <a:rPr lang="tr-TR" altLang="tr-TR" dirty="0"/>
                </a:br>
                <a:r>
                  <a:rPr lang="tr-TR" altLang="tr-TR" dirty="0" smtClean="0"/>
                  <a:t>x=</a:t>
                </a:r>
                <a14:m>
                  <m:oMath xmlns:m="http://schemas.openxmlformats.org/officeDocument/2006/math">
                    <m:r>
                      <a:rPr lang="tr-TR" altLang="tr-TR" i="1" smtClean="0">
                        <a:latin typeface="Cambria Math"/>
                        <a:ea typeface="Cambria Math"/>
                      </a:rPr>
                      <m:t>±</m:t>
                    </m:r>
                  </m:oMath>
                </a14:m>
                <a:r>
                  <a:rPr lang="tr-TR" altLang="tr-TR" dirty="0" smtClean="0"/>
                  <a:t>y Doğrularına göre </a:t>
                </a:r>
                <a:r>
                  <a:rPr lang="tr-TR" altLang="tr-TR" dirty="0"/>
                  <a:t>Yansıtma</a:t>
                </a:r>
                <a:endParaRPr lang="en-US" altLang="tr-TR" dirty="0" smtClean="0"/>
              </a:p>
            </p:txBody>
          </p:sp>
        </mc:Choice>
        <mc:Fallback xmlns="">
          <p:sp>
            <p:nvSpPr>
              <p:cNvPr id="57346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1">
                <a:blip r:embed="rId4"/>
                <a:stretch>
                  <a:fillRect t="-17021" b="-29787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7347" name="AADGHBT0.jpg" descr="AADGHBT0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043"/>
          <a:stretch/>
        </p:blipFill>
        <p:spPr bwMode="auto">
          <a:xfrm>
            <a:off x="6562106" y="4221088"/>
            <a:ext cx="2203123" cy="2160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AADGHBR.jpg" descr="AADGHBR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50"/>
          <a:stretch/>
        </p:blipFill>
        <p:spPr bwMode="auto">
          <a:xfrm>
            <a:off x="6571458" y="1556792"/>
            <a:ext cx="2193771" cy="23916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İçerik Yer Tutucusu 2"/>
          <p:cNvSpPr txBox="1">
            <a:spLocks/>
          </p:cNvSpPr>
          <p:nvPr/>
        </p:nvSpPr>
        <p:spPr>
          <a:xfrm>
            <a:off x="2843808" y="5805263"/>
            <a:ext cx="3744416" cy="15121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tr-TR" altLang="tr-TR" sz="2400" dirty="0" smtClean="0"/>
          </a:p>
        </p:txBody>
      </p:sp>
    </p:spTree>
    <p:extLst>
      <p:ext uri="{BB962C8B-B14F-4D97-AF65-F5344CB8AC3E}">
        <p14:creationId xmlns:p14="http://schemas.microsoft.com/office/powerpoint/2010/main" val="246503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tr-TR" altLang="tr-TR" dirty="0" smtClean="0"/>
              <a:t>Kaykılma (</a:t>
            </a:r>
            <a:r>
              <a:rPr lang="tr-TR" altLang="tr-TR" dirty="0" err="1" smtClean="0"/>
              <a:t>Shear</a:t>
            </a:r>
            <a:r>
              <a:rPr lang="tr-TR" altLang="tr-TR" dirty="0" smtClean="0"/>
              <a:t>)</a:t>
            </a:r>
            <a:endParaRPr lang="en-US" altLang="tr-TR" dirty="0" smtClean="0"/>
          </a:p>
        </p:txBody>
      </p:sp>
      <p:sp>
        <p:nvSpPr>
          <p:cNvPr id="4" name="İçerik Yer Tutucusu 2"/>
          <p:cNvSpPr>
            <a:spLocks noGrp="1"/>
          </p:cNvSpPr>
          <p:nvPr>
            <p:ph idx="1"/>
          </p:nvPr>
        </p:nvSpPr>
        <p:spPr>
          <a:xfrm>
            <a:off x="395536" y="1700808"/>
            <a:ext cx="8208912" cy="1008112"/>
          </a:xfrm>
        </p:spPr>
        <p:txBody>
          <a:bodyPr>
            <a:noAutofit/>
          </a:bodyPr>
          <a:lstStyle/>
          <a:p>
            <a:pPr algn="just"/>
            <a:r>
              <a:rPr lang="tr-TR" altLang="tr-TR" sz="2800" dirty="0" smtClean="0"/>
              <a:t>Kaykılma (</a:t>
            </a:r>
            <a:r>
              <a:rPr lang="tr-TR" altLang="tr-TR" sz="2800" dirty="0" err="1" smtClean="0"/>
              <a:t>shear</a:t>
            </a:r>
            <a:r>
              <a:rPr lang="tr-TR" altLang="tr-TR" sz="2800" dirty="0" smtClean="0"/>
              <a:t>)  bir nesnenin şeklini paralel kenarları yine paralel kalacak şekilde değiştiren dönüşümdür.</a:t>
            </a:r>
          </a:p>
        </p:txBody>
      </p:sp>
    </p:spTree>
    <p:extLst>
      <p:ext uri="{BB962C8B-B14F-4D97-AF65-F5344CB8AC3E}">
        <p14:creationId xmlns:p14="http://schemas.microsoft.com/office/powerpoint/2010/main" val="3715702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r-TR" altLang="tr-TR" dirty="0"/>
              <a:t>Homojen Koordinatlarda</a:t>
            </a:r>
            <a:br>
              <a:rPr lang="tr-TR" altLang="tr-TR" dirty="0"/>
            </a:br>
            <a:r>
              <a:rPr lang="tr-TR" altLang="tr-TR" dirty="0" smtClean="0"/>
              <a:t>x Doğrultusunda Kaykılma </a:t>
            </a:r>
            <a:endParaRPr lang="en-US" altLang="tr-TR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İçerik Yer Tutucusu 2"/>
              <p:cNvSpPr txBox="1">
                <a:spLocks/>
              </p:cNvSpPr>
              <p:nvPr/>
            </p:nvSpPr>
            <p:spPr>
              <a:xfrm>
                <a:off x="395536" y="1772816"/>
                <a:ext cx="8136904" cy="43924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600"/>
                  </a:spcBef>
                  <a:spcAft>
                    <a:spcPts val="1200"/>
                  </a:spcAft>
                </a:pPr>
                <a:r>
                  <a:rPr lang="en-US" altLang="tr-TR" sz="2000" i="1" dirty="0" smtClean="0"/>
                  <a:t>x</a:t>
                </a:r>
                <a:r>
                  <a:rPr lang="en-US" altLang="tr-TR" sz="2000" dirty="0" smtClean="0"/>
                  <a:t> </a:t>
                </a:r>
                <a:r>
                  <a:rPr lang="tr-TR" altLang="tr-TR" sz="2000" dirty="0" smtClean="0"/>
                  <a:t>doğrultusunda 2-B kaykılma matrisi</a:t>
                </a:r>
              </a:p>
              <a:p>
                <a:pPr lvl="1">
                  <a:spcBef>
                    <a:spcPts val="600"/>
                  </a:spcBef>
                  <a:spcAft>
                    <a:spcPts val="1200"/>
                  </a:spcAft>
                </a:pPr>
                <a:r>
                  <a:rPr lang="tr-TR" altLang="tr-TR" sz="1600" dirty="0" smtClean="0"/>
                  <a:t>x değerleri y değerlerine bağlı olarak kaykılır.</a:t>
                </a:r>
                <a:endParaRPr lang="tr-TR" altLang="tr-TR" sz="1600" dirty="0"/>
              </a:p>
              <a:p>
                <a:pPr marL="0" indent="0"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tr-TR" altLang="tr-TR" sz="20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tr-TR" altLang="tr-TR" sz="20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𝑥</m:t>
                                </m:r>
                                <m: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′</m:t>
                                </m:r>
                              </m:e>
                            </m:mr>
                            <m:mr>
                              <m:e>
                                <m: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𝑦</m:t>
                                </m:r>
                                <m: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′</m:t>
                                </m:r>
                              </m:e>
                            </m:mr>
                            <m:mr>
                              <m:e>
                                <m: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tr-TR" altLang="tr-TR" sz="2000" i="1">
                          <a:latin typeface="Cambria Math"/>
                          <a:ea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tr-TR" altLang="tr-TR" sz="20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tr-TR" altLang="tr-TR" sz="200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tr-TR" altLang="tr-TR" sz="2000" b="0" i="1" smtClean="0">
                                    <a:latin typeface="Cambria Math"/>
                                  </a:rPr>
                                  <m:t>1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tr-TR" altLang="tr-TR" sz="2000" i="1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altLang="tr-TR" sz="2000" b="0" i="1" smtClean="0">
                                        <a:latin typeface="Cambria Math"/>
                                        <a:ea typeface="Cambria Math"/>
                                      </a:rPr>
                                      <m:t>𝑠h</m:t>
                                    </m:r>
                                  </m:e>
                                  <m:sub>
                                    <m:r>
                                      <a:rPr lang="tr-TR" altLang="tr-TR" sz="2000" b="0" i="1" smtClean="0">
                                        <a:latin typeface="Cambria Math"/>
                                        <a:ea typeface="Cambria Math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tr-TR" altLang="tr-TR" sz="2000" i="1" smtClean="0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tr-TR" altLang="tr-TR" sz="2000" b="0" i="1" smtClean="0">
                                    <a:latin typeface="Cambria Math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tr-TR" altLang="tr-TR" sz="2000" i="1" smtClean="0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tr-TR" altLang="tr-TR" sz="20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tr-TR" altLang="tr-TR" sz="20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tr-TR" altLang="tr-TR" sz="2000" i="1" smtClean="0">
                                    <a:latin typeface="Cambria Math"/>
                                    <a:ea typeface="Cambria Math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tr-TR" sz="2000" b="0" i="1" smtClean="0">
                          <a:latin typeface="Cambria Math" panose="02040503050406030204" pitchFamily="18" charset="0"/>
                          <a:ea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tr-TR" altLang="tr-TR" sz="20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tr-TR" altLang="tr-TR" sz="20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tr-TR" altLang="tr-TR" sz="2000">
                                    <a:latin typeface="Cambria Math"/>
                                  </a:rPr>
                                  <m:t>x</m:t>
                                </m:r>
                                <m:r>
                                  <a:rPr lang="tr-TR" altLang="tr-TR" sz="2000">
                                    <a:latin typeface="Cambria Math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tr-TR" altLang="tr-TR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altLang="tr-TR" sz="2000" i="1">
                                        <a:latin typeface="Cambria Math"/>
                                      </a:rPr>
                                      <m:t>𝑠h</m:t>
                                    </m:r>
                                  </m:e>
                                  <m:sub>
                                    <m:r>
                                      <a:rPr lang="tr-TR" altLang="tr-TR" sz="2000" i="1">
                                        <a:latin typeface="Cambria Math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m:rPr>
                                    <m:nor/>
                                  </m:rPr>
                                  <a:rPr lang="tr-TR" altLang="tr-TR" sz="2000" dirty="0"/>
                                  <m:t>y</m:t>
                                </m:r>
                              </m:e>
                            </m:mr>
                            <m:mr>
                              <m:e>
                                <m: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tr-TR" altLang="tr-TR" sz="2000" dirty="0"/>
              </a:p>
              <a:p>
                <a:r>
                  <a:rPr lang="tr-TR" altLang="tr-TR" sz="2000" dirty="0"/>
                  <a:t>Bir </a:t>
                </a:r>
                <a:r>
                  <a:rPr lang="tr-TR" altLang="tr-TR" sz="2000"/>
                  <a:t>birim </a:t>
                </a:r>
                <a:r>
                  <a:rPr lang="tr-TR" altLang="tr-TR" sz="2000" smtClean="0"/>
                  <a:t>kare</a:t>
                </a:r>
                <a:r>
                  <a:rPr lang="en-US" altLang="tr-TR" sz="2000" smtClean="0"/>
                  <a:t>,</a:t>
                </a:r>
                <a:r>
                  <a:rPr lang="tr-TR" altLang="tr-TR" sz="2000" smtClean="0"/>
                  <a:t> </a:t>
                </a:r>
                <a:r>
                  <a:rPr lang="tr-TR" altLang="tr-TR" sz="2000"/>
                  <a:t>kaykılma </a:t>
                </a:r>
                <a:r>
                  <a:rPr lang="tr-TR" altLang="tr-TR" sz="2000" smtClean="0"/>
                  <a:t>matrisinde </a:t>
                </a:r>
                <a:r>
                  <a:rPr lang="en-US" altLang="tr-TR" sz="2000" dirty="0" err="1"/>
                  <a:t>sh</a:t>
                </a:r>
                <a:r>
                  <a:rPr lang="en-US" altLang="tr-TR" sz="2000" baseline="-25000" dirty="0" err="1"/>
                  <a:t>x</a:t>
                </a:r>
                <a:r>
                  <a:rPr lang="en-US" altLang="tr-TR" sz="2000" dirty="0"/>
                  <a:t> = 2</a:t>
                </a:r>
                <a:r>
                  <a:rPr lang="tr-TR" altLang="tr-TR" sz="2000" dirty="0"/>
                  <a:t> ile paralelkenara çevrilmiştir</a:t>
                </a:r>
                <a:r>
                  <a:rPr lang="tr-TR" altLang="tr-TR" sz="2000" dirty="0" smtClean="0"/>
                  <a:t>.</a:t>
                </a:r>
                <a:endParaRPr lang="tr-TR" altLang="tr-TR" sz="2000" b="1" dirty="0"/>
              </a:p>
            </p:txBody>
          </p:sp>
        </mc:Choice>
        <mc:Fallback xmlns="">
          <p:sp>
            <p:nvSpPr>
              <p:cNvPr id="9" name="İçerik Yer Tutucusu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36" y="1772816"/>
                <a:ext cx="8136904" cy="4392488"/>
              </a:xfrm>
              <a:prstGeom prst="rect">
                <a:avLst/>
              </a:prstGeom>
              <a:blipFill>
                <a:blip r:embed="rId3"/>
                <a:stretch>
                  <a:fillRect l="-674" t="-8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AADGHBU0.jpg" descr="AADGHBU0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390"/>
          <a:stretch/>
        </p:blipFill>
        <p:spPr bwMode="auto">
          <a:xfrm>
            <a:off x="1835696" y="4581128"/>
            <a:ext cx="5532977" cy="17433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5513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r-TR" altLang="tr-TR" dirty="0"/>
              <a:t>Homojen Koordinatlarda</a:t>
            </a:r>
            <a:br>
              <a:rPr lang="tr-TR" altLang="tr-TR" dirty="0"/>
            </a:br>
            <a:r>
              <a:rPr lang="tr-TR" altLang="tr-TR" dirty="0" smtClean="0"/>
              <a:t>y Doğrultusunda Kaykılma </a:t>
            </a:r>
            <a:endParaRPr lang="en-US" altLang="tr-TR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İçerik Yer Tutucusu 2"/>
              <p:cNvSpPr txBox="1">
                <a:spLocks/>
              </p:cNvSpPr>
              <p:nvPr/>
            </p:nvSpPr>
            <p:spPr>
              <a:xfrm>
                <a:off x="395536" y="1772816"/>
                <a:ext cx="8136904" cy="43924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600"/>
                  </a:spcBef>
                  <a:spcAft>
                    <a:spcPts val="1200"/>
                  </a:spcAft>
                </a:pPr>
                <a:r>
                  <a:rPr lang="tr-TR" altLang="tr-TR" sz="2800" i="1" dirty="0" smtClean="0"/>
                  <a:t>y</a:t>
                </a:r>
                <a:r>
                  <a:rPr lang="en-US" altLang="tr-TR" sz="2800" dirty="0" smtClean="0"/>
                  <a:t> </a:t>
                </a:r>
                <a:r>
                  <a:rPr lang="tr-TR" altLang="tr-TR" sz="2800" dirty="0" smtClean="0"/>
                  <a:t>doğrultusunda 2-B kaykılma matrisi</a:t>
                </a:r>
              </a:p>
              <a:p>
                <a:pPr lvl="1">
                  <a:spcBef>
                    <a:spcPts val="600"/>
                  </a:spcBef>
                  <a:spcAft>
                    <a:spcPts val="1200"/>
                  </a:spcAft>
                </a:pPr>
                <a:r>
                  <a:rPr lang="tr-TR" altLang="tr-TR" sz="2000" dirty="0" smtClean="0"/>
                  <a:t>y değerleri x değerlerine bağlı olarak </a:t>
                </a:r>
                <a:r>
                  <a:rPr lang="tr-TR" altLang="tr-TR" sz="2000" smtClean="0"/>
                  <a:t>kaykılır.</a:t>
                </a:r>
                <a:endParaRPr lang="en-US" altLang="tr-TR" sz="2000" smtClean="0"/>
              </a:p>
              <a:p>
                <a:pPr lvl="1">
                  <a:spcBef>
                    <a:spcPts val="600"/>
                  </a:spcBef>
                  <a:spcAft>
                    <a:spcPts val="1200"/>
                  </a:spcAft>
                </a:pPr>
                <a:endParaRPr lang="tr-TR" altLang="tr-TR" sz="1800" dirty="0"/>
              </a:p>
              <a:p>
                <a:pPr marL="0" indent="0"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tr-TR" altLang="tr-TR" sz="24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tr-TR" altLang="tr-TR" sz="24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tr-TR" altLang="tr-TR" sz="2400" i="1">
                                    <a:latin typeface="Cambria Math"/>
                                    <a:ea typeface="Cambria Math"/>
                                  </a:rPr>
                                  <m:t>𝑥</m:t>
                                </m:r>
                                <m:r>
                                  <a:rPr lang="tr-TR" altLang="tr-TR" sz="2400" i="1">
                                    <a:latin typeface="Cambria Math"/>
                                    <a:ea typeface="Cambria Math"/>
                                  </a:rPr>
                                  <m:t>′</m:t>
                                </m:r>
                              </m:e>
                            </m:mr>
                            <m:mr>
                              <m:e>
                                <m:r>
                                  <a:rPr lang="tr-TR" altLang="tr-TR" sz="2400" i="1">
                                    <a:latin typeface="Cambria Math"/>
                                    <a:ea typeface="Cambria Math"/>
                                  </a:rPr>
                                  <m:t>𝑦</m:t>
                                </m:r>
                                <m:r>
                                  <a:rPr lang="tr-TR" altLang="tr-TR" sz="2400" i="1">
                                    <a:latin typeface="Cambria Math"/>
                                    <a:ea typeface="Cambria Math"/>
                                  </a:rPr>
                                  <m:t>′</m:t>
                                </m:r>
                              </m:e>
                            </m:mr>
                            <m:mr>
                              <m:e>
                                <m:r>
                                  <a:rPr lang="tr-TR" altLang="tr-TR" sz="2400" i="1">
                                    <a:latin typeface="Cambria Math"/>
                                    <a:ea typeface="Cambria Math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tr-TR" altLang="tr-TR" sz="2400" i="1">
                          <a:latin typeface="Cambria Math"/>
                          <a:ea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tr-TR" altLang="tr-TR" sz="24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tr-TR" altLang="tr-TR" sz="240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tr-TR" altLang="tr-TR" sz="2400" b="0" i="1" smtClean="0">
                                    <a:latin typeface="Cambria Math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tr-TR" altLang="tr-TR" sz="2400" b="0" i="1" smtClean="0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tr-TR" altLang="tr-TR" sz="2400" i="1" smtClean="0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tr-TR" altLang="tr-TR" sz="2400" i="1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altLang="tr-TR" sz="2400" i="1">
                                        <a:latin typeface="Cambria Math"/>
                                        <a:ea typeface="Cambria Math"/>
                                      </a:rPr>
                                      <m:t>𝑠h</m:t>
                                    </m:r>
                                  </m:e>
                                  <m:sub>
                                    <m:r>
                                      <a:rPr lang="tr-TR" altLang="tr-TR" sz="2400" b="0" i="1" smtClean="0">
                                        <a:latin typeface="Cambria Math"/>
                                        <a:ea typeface="Cambria Math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tr-TR" altLang="tr-TR" sz="2400" b="0" i="1" smtClean="0">
                                    <a:latin typeface="Cambria Math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tr-TR" altLang="tr-TR" sz="2400" i="1" smtClean="0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tr-TR" altLang="tr-TR" sz="2400" i="1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tr-TR" altLang="tr-TR" sz="2400" i="1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tr-TR" altLang="tr-TR" sz="2400" i="1">
                                    <a:latin typeface="Cambria Math"/>
                                    <a:ea typeface="Cambria Math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tr-TR" altLang="tr-TR" sz="24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tr-TR" altLang="tr-TR" sz="24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tr-TR" altLang="tr-TR" sz="2400" i="1">
                                    <a:latin typeface="Cambria Math"/>
                                    <a:ea typeface="Cambria Math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tr-TR" altLang="tr-TR" sz="2400" i="1">
                                    <a:latin typeface="Cambria Math"/>
                                    <a:ea typeface="Cambria Math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tr-TR" altLang="tr-TR" sz="2400" i="1">
                                    <a:latin typeface="Cambria Math"/>
                                    <a:ea typeface="Cambria Math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tr-TR" sz="2400" b="0" i="1" smtClean="0">
                          <a:latin typeface="Cambria Math" panose="02040503050406030204" pitchFamily="18" charset="0"/>
                          <a:ea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tr-TR" altLang="tr-TR" sz="24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tr-TR" altLang="tr-TR" sz="24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tr-TR" altLang="tr-TR" sz="2400">
                                    <a:latin typeface="Cambria Math"/>
                                  </a:rPr>
                                  <m:t>x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tr-TR" altLang="tr-TR" sz="2400" i="1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altLang="tr-TR" sz="2400" i="1">
                                        <a:latin typeface="Cambria Math"/>
                                        <a:ea typeface="Cambria Math"/>
                                      </a:rPr>
                                      <m:t>𝑠h</m:t>
                                    </m:r>
                                  </m:e>
                                  <m:sub>
                                    <m:r>
                                      <a:rPr lang="tr-TR" altLang="tr-TR" sz="2400" i="1">
                                        <a:latin typeface="Cambria Math"/>
                                        <a:ea typeface="Cambria Math"/>
                                      </a:rPr>
                                      <m:t>𝑦</m:t>
                                    </m:r>
                                  </m:sub>
                                </m:sSub>
                                <m:r>
                                  <a:rPr lang="en-US" altLang="tr-TR" sz="2400" b="0" i="1" smtClean="0">
                                    <a:latin typeface="Cambria Math" panose="02040503050406030204" pitchFamily="18" charset="0"/>
                                    <a:ea typeface="Cambria Math"/>
                                  </a:rPr>
                                  <m:t>𝑥</m:t>
                                </m:r>
                                <m:r>
                                  <a:rPr lang="en-US" altLang="tr-TR" sz="2400" b="0" i="1" smtClean="0">
                                    <a:latin typeface="Cambria Math" panose="02040503050406030204" pitchFamily="18" charset="0"/>
                                    <a:ea typeface="Cambria Math"/>
                                  </a:rPr>
                                  <m:t>+</m:t>
                                </m:r>
                                <m:r>
                                  <a:rPr lang="tr-TR" altLang="tr-TR" sz="2400" i="1">
                                    <a:latin typeface="Cambria Math"/>
                                    <a:ea typeface="Cambria Math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tr-TR" altLang="tr-TR" sz="2400" i="1">
                                    <a:latin typeface="Cambria Math"/>
                                    <a:ea typeface="Cambria Math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tr-TR" altLang="tr-TR" sz="2400" dirty="0"/>
              </a:p>
            </p:txBody>
          </p:sp>
        </mc:Choice>
        <mc:Fallback xmlns="">
          <p:sp>
            <p:nvSpPr>
              <p:cNvPr id="9" name="İçerik Yer Tutucusu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36" y="1772816"/>
                <a:ext cx="8136904" cy="4392488"/>
              </a:xfrm>
              <a:prstGeom prst="rect">
                <a:avLst/>
              </a:prstGeom>
              <a:blipFill>
                <a:blip r:embed="rId3"/>
                <a:stretch>
                  <a:fillRect l="-1348" t="-13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2029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r-TR" altLang="tr-TR" dirty="0"/>
              <a:t>y Referans Hattına göre x Doğrultusunda Kaykılma</a:t>
            </a:r>
            <a:endParaRPr lang="en-US" altLang="tr-TR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İçerik Yer Tutucusu 2"/>
              <p:cNvSpPr txBox="1">
                <a:spLocks/>
              </p:cNvSpPr>
              <p:nvPr/>
            </p:nvSpPr>
            <p:spPr>
              <a:xfrm>
                <a:off x="395536" y="1772816"/>
                <a:ext cx="8136904" cy="43924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600"/>
                  </a:spcBef>
                  <a:spcAft>
                    <a:spcPts val="1200"/>
                  </a:spcAft>
                </a:pPr>
                <a:r>
                  <a:rPr lang="tr-TR" altLang="tr-TR" sz="1800" i="1" dirty="0" smtClean="0"/>
                  <a:t>y = </a:t>
                </a:r>
                <a:r>
                  <a:rPr lang="en-US" altLang="tr-TR" sz="1800" i="1" dirty="0" err="1"/>
                  <a:t>y</a:t>
                </a:r>
                <a:r>
                  <a:rPr lang="en-US" altLang="tr-TR" sz="1800" baseline="-25000" dirty="0" err="1"/>
                  <a:t>ref</a:t>
                </a:r>
                <a:r>
                  <a:rPr lang="en-US" altLang="tr-TR" sz="1800" baseline="-25000" dirty="0"/>
                  <a:t> </a:t>
                </a:r>
                <a:r>
                  <a:rPr lang="tr-TR" altLang="tr-TR" sz="1800" dirty="0" smtClean="0"/>
                  <a:t>referans çizgisinden uzaklıkla doğru orantılı olarak x doğrultusunda kaykılmadır. </a:t>
                </a:r>
                <a:r>
                  <a:rPr lang="tr-TR" altLang="tr-TR" sz="1800" dirty="0"/>
                  <a:t> </a:t>
                </a:r>
                <a:r>
                  <a:rPr lang="tr-TR" altLang="tr-TR" sz="1800" dirty="0" smtClean="0"/>
                  <a:t>Hem kayma hem kaykılmayı içerir.</a:t>
                </a:r>
              </a:p>
              <a:p>
                <a:pPr>
                  <a:spcBef>
                    <a:spcPts val="600"/>
                  </a:spcBef>
                  <a:spcAft>
                    <a:spcPts val="1200"/>
                  </a:spcAft>
                </a:pPr>
                <a:r>
                  <a:rPr lang="tr-TR" altLang="tr-TR" sz="1800" i="1" dirty="0"/>
                  <a:t>y = </a:t>
                </a:r>
                <a:r>
                  <a:rPr lang="en-US" altLang="tr-TR" sz="1800" i="1" dirty="0" err="1"/>
                  <a:t>y</a:t>
                </a:r>
                <a:r>
                  <a:rPr lang="en-US" altLang="tr-TR" sz="1800" baseline="-25000" dirty="0" err="1"/>
                  <a:t>ref</a:t>
                </a:r>
                <a:r>
                  <a:rPr lang="en-US" altLang="tr-TR" sz="1800" baseline="-25000" dirty="0"/>
                  <a:t> </a:t>
                </a:r>
                <a:r>
                  <a:rPr lang="tr-TR" altLang="tr-TR" sz="1800" dirty="0"/>
                  <a:t>referans </a:t>
                </a:r>
                <a:r>
                  <a:rPr lang="tr-TR" altLang="tr-TR" sz="1800" dirty="0" smtClean="0"/>
                  <a:t>çizgisine göre 2-B kaykılma matrisi</a:t>
                </a:r>
              </a:p>
              <a:p>
                <a:pPr marL="0" indent="0"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tr-TR" altLang="tr-TR" sz="18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tr-TR" altLang="tr-TR" sz="18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tr-TR" altLang="tr-TR" sz="1800" i="1">
                                    <a:latin typeface="Cambria Math"/>
                                    <a:ea typeface="Cambria Math"/>
                                  </a:rPr>
                                  <m:t>𝑥</m:t>
                                </m:r>
                                <m:r>
                                  <a:rPr lang="tr-TR" altLang="tr-TR" sz="1800" i="1">
                                    <a:latin typeface="Cambria Math"/>
                                    <a:ea typeface="Cambria Math"/>
                                  </a:rPr>
                                  <m:t>′</m:t>
                                </m:r>
                              </m:e>
                            </m:mr>
                            <m:mr>
                              <m:e>
                                <m:r>
                                  <a:rPr lang="tr-TR" altLang="tr-TR" sz="1800" i="1">
                                    <a:latin typeface="Cambria Math"/>
                                    <a:ea typeface="Cambria Math"/>
                                  </a:rPr>
                                  <m:t>𝑦</m:t>
                                </m:r>
                                <m:r>
                                  <a:rPr lang="tr-TR" altLang="tr-TR" sz="1800" i="1">
                                    <a:latin typeface="Cambria Math"/>
                                    <a:ea typeface="Cambria Math"/>
                                  </a:rPr>
                                  <m:t>′</m:t>
                                </m:r>
                              </m:e>
                            </m:mr>
                            <m:mr>
                              <m:e>
                                <m:r>
                                  <a:rPr lang="tr-TR" altLang="tr-TR" sz="1800" i="1">
                                    <a:latin typeface="Cambria Math"/>
                                    <a:ea typeface="Cambria Math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tr-TR" altLang="tr-TR" sz="1800" i="1">
                          <a:latin typeface="Cambria Math"/>
                          <a:ea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tr-TR" altLang="tr-TR" sz="18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tr-TR" altLang="tr-TR" sz="180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tr-TR" altLang="tr-TR" sz="1800" b="0" i="1" smtClean="0">
                                    <a:latin typeface="Cambria Math"/>
                                  </a:rPr>
                                  <m:t>1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tr-TR" altLang="tr-TR" sz="1800" i="1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altLang="tr-TR" sz="1800" b="0" i="1" smtClean="0">
                                        <a:latin typeface="Cambria Math"/>
                                        <a:ea typeface="Cambria Math"/>
                                      </a:rPr>
                                      <m:t>𝑠h</m:t>
                                    </m:r>
                                  </m:e>
                                  <m:sub>
                                    <m:r>
                                      <a:rPr lang="tr-TR" altLang="tr-TR" sz="1800" b="0" i="1" smtClean="0">
                                        <a:latin typeface="Cambria Math"/>
                                        <a:ea typeface="Cambria Math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tr-TR" altLang="tr-TR" sz="1800" b="0" i="1" smtClean="0">
                                    <a:latin typeface="Cambria Math"/>
                                    <a:ea typeface="Cambria Math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tr-TR" altLang="tr-TR" sz="1800" i="1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altLang="tr-TR" sz="1800" i="1">
                                        <a:latin typeface="Cambria Math"/>
                                        <a:ea typeface="Cambria Math"/>
                                      </a:rPr>
                                      <m:t>𝑠h</m:t>
                                    </m:r>
                                  </m:e>
                                  <m:sub>
                                    <m:r>
                                      <a:rPr lang="tr-TR" altLang="tr-TR" sz="1800" i="1">
                                        <a:latin typeface="Cambria Math"/>
                                        <a:ea typeface="Cambria Math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m:rPr>
                                    <m:nor/>
                                  </m:rPr>
                                  <a:rPr lang="en-US" altLang="tr-TR" sz="1800" i="1" dirty="0"/>
                                  <m:t>y</m:t>
                                </m:r>
                                <m:r>
                                  <m:rPr>
                                    <m:nor/>
                                  </m:rPr>
                                  <a:rPr lang="en-US" altLang="tr-TR" sz="1800" baseline="-25000" dirty="0"/>
                                  <m:t>ref</m:t>
                                </m:r>
                              </m:e>
                            </m:mr>
                            <m:mr>
                              <m:e>
                                <m:r>
                                  <a:rPr lang="tr-TR" altLang="tr-TR" sz="1800" i="1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tr-TR" altLang="tr-TR" sz="1800" b="0" i="1" smtClean="0">
                                    <a:latin typeface="Cambria Math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tr-TR" altLang="tr-TR" sz="1800" i="1" smtClean="0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tr-TR" altLang="tr-TR" sz="1800" i="1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tr-TR" altLang="tr-TR" sz="1800" i="1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tr-TR" altLang="tr-TR" sz="1800" i="1">
                                    <a:latin typeface="Cambria Math"/>
                                    <a:ea typeface="Cambria Math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tr-TR" altLang="tr-TR" sz="18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tr-TR" altLang="tr-TR" sz="18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tr-TR" altLang="tr-TR" sz="1800" i="1">
                                    <a:latin typeface="Cambria Math"/>
                                    <a:ea typeface="Cambria Math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tr-TR" altLang="tr-TR" sz="1800" i="1">
                                    <a:latin typeface="Cambria Math"/>
                                    <a:ea typeface="Cambria Math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tr-TR" altLang="tr-TR" sz="1800" i="1">
                                    <a:latin typeface="Cambria Math"/>
                                    <a:ea typeface="Cambria Math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tr-TR" sz="1800" b="0" i="1" smtClean="0">
                          <a:latin typeface="Cambria Math" panose="02040503050406030204" pitchFamily="18" charset="0"/>
                          <a:ea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tr-TR" altLang="tr-TR" sz="18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tr-TR" altLang="tr-TR" sz="18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tr-TR" altLang="tr-TR" sz="1800">
                                    <a:latin typeface="Cambria Math"/>
                                  </a:rPr>
                                  <m:t>x</m:t>
                                </m:r>
                                <m:r>
                                  <a:rPr lang="tr-TR" altLang="tr-TR" sz="1800">
                                    <a:latin typeface="Cambria Math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tr-TR" altLang="tr-TR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altLang="tr-TR" sz="1800" i="1">
                                        <a:latin typeface="Cambria Math"/>
                                      </a:rPr>
                                      <m:t>𝑠h</m:t>
                                    </m:r>
                                  </m:e>
                                  <m:sub>
                                    <m:r>
                                      <a:rPr lang="tr-TR" altLang="tr-TR" sz="1800" i="1">
                                        <a:latin typeface="Cambria Math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tr-TR" altLang="tr-TR" sz="1800" i="1">
                                    <a:latin typeface="Cambria Math"/>
                                  </a:rPr>
                                  <m:t>(</m:t>
                                </m:r>
                                <m:r>
                                  <a:rPr lang="tr-TR" altLang="tr-TR" sz="1800" i="1">
                                    <a:latin typeface="Cambria Math"/>
                                  </a:rPr>
                                  <m:t>𝑦</m:t>
                                </m:r>
                                <m:r>
                                  <a:rPr lang="tr-TR" altLang="tr-TR" sz="1800" i="1">
                                    <a:latin typeface="Cambria Math"/>
                                  </a:rPr>
                                  <m:t>−</m:t>
                                </m:r>
                                <m:r>
                                  <m:rPr>
                                    <m:nor/>
                                  </m:rPr>
                                  <a:rPr lang="en-US" altLang="tr-TR" sz="1800" i="1" dirty="0"/>
                                  <m:t>y</m:t>
                                </m:r>
                                <m:r>
                                  <m:rPr>
                                    <m:nor/>
                                  </m:rPr>
                                  <a:rPr lang="en-US" altLang="tr-TR" sz="1800" baseline="-25000" dirty="0"/>
                                  <m:t>r</m:t>
                                </m:r>
                                <m:r>
                                  <m:rPr>
                                    <m:nor/>
                                  </m:rPr>
                                  <a:rPr lang="tr-TR" altLang="tr-TR" sz="1800" baseline="-25000" dirty="0"/>
                                  <m:t>ef</m:t>
                                </m:r>
                                <m:r>
                                  <a:rPr lang="tr-TR" altLang="tr-TR" sz="1800" i="1">
                                    <a:latin typeface="Cambria Math"/>
                                  </a:rPr>
                                  <m:t>)</m:t>
                                </m:r>
                                <m:r>
                                  <m:rPr>
                                    <m:nor/>
                                  </m:rPr>
                                  <a:rPr lang="tr-TR" altLang="tr-TR" sz="1800" dirty="0"/>
                                  <m:t> </m:t>
                                </m:r>
                              </m:e>
                            </m:mr>
                            <m:mr>
                              <m:e>
                                <m:r>
                                  <a:rPr lang="tr-TR" altLang="tr-TR" sz="1800" i="1">
                                    <a:latin typeface="Cambria Math"/>
                                    <a:ea typeface="Cambria Math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tr-TR" altLang="tr-TR" sz="1800" i="1">
                                    <a:latin typeface="Cambria Math"/>
                                    <a:ea typeface="Cambria Math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tr-TR" altLang="tr-TR" sz="1800" dirty="0"/>
              </a:p>
              <a:p>
                <a:r>
                  <a:rPr lang="tr-TR" altLang="tr-TR" sz="1800" dirty="0"/>
                  <a:t>Bir </a:t>
                </a:r>
                <a:r>
                  <a:rPr lang="tr-TR" altLang="tr-TR" sz="1800"/>
                  <a:t>birim </a:t>
                </a:r>
                <a:r>
                  <a:rPr lang="tr-TR" altLang="tr-TR" sz="1800" smtClean="0"/>
                  <a:t>kare</a:t>
                </a:r>
                <a:r>
                  <a:rPr lang="en-US" altLang="tr-TR" sz="1800" smtClean="0"/>
                  <a:t>,</a:t>
                </a:r>
                <a:r>
                  <a:rPr lang="tr-TR" altLang="tr-TR" sz="1800" smtClean="0"/>
                  <a:t> </a:t>
                </a:r>
                <a:r>
                  <a:rPr lang="tr-TR" altLang="tr-TR" sz="1800" dirty="0"/>
                  <a:t>x yönünde </a:t>
                </a:r>
                <a:r>
                  <a:rPr lang="tr-TR" altLang="tr-TR" sz="1800"/>
                  <a:t>kaykılma </a:t>
                </a:r>
                <a:r>
                  <a:rPr lang="tr-TR" altLang="tr-TR" sz="1800" smtClean="0"/>
                  <a:t>dönüşümü </a:t>
                </a:r>
                <a:r>
                  <a:rPr lang="tr-TR" altLang="tr-TR" sz="1800" dirty="0"/>
                  <a:t>matrisinde </a:t>
                </a:r>
                <a:r>
                  <a:rPr lang="en-US" altLang="tr-TR" sz="1800" dirty="0" err="1"/>
                  <a:t>sh</a:t>
                </a:r>
                <a:r>
                  <a:rPr lang="en-US" altLang="tr-TR" sz="1800" baseline="-25000" dirty="0" err="1"/>
                  <a:t>x</a:t>
                </a:r>
                <a:r>
                  <a:rPr lang="en-US" altLang="tr-TR" sz="1800" dirty="0"/>
                  <a:t> = </a:t>
                </a:r>
                <a:r>
                  <a:rPr lang="tr-TR" altLang="tr-TR" sz="1800" dirty="0"/>
                  <a:t>0.5 ve </a:t>
                </a:r>
                <a:r>
                  <a:rPr lang="en-US" altLang="tr-TR" sz="1800" i="1" dirty="0" err="1"/>
                  <a:t>y</a:t>
                </a:r>
                <a:r>
                  <a:rPr lang="en-US" altLang="tr-TR" sz="1800" baseline="-25000" dirty="0" err="1"/>
                  <a:t>ref</a:t>
                </a:r>
                <a:r>
                  <a:rPr lang="en-US" altLang="tr-TR" sz="1800" dirty="0"/>
                  <a:t> = −1</a:t>
                </a:r>
                <a:r>
                  <a:rPr lang="tr-TR" altLang="tr-TR" sz="1800" dirty="0"/>
                  <a:t> ile kaymış bir paralelkenara çevrilmiştir.</a:t>
                </a:r>
              </a:p>
            </p:txBody>
          </p:sp>
        </mc:Choice>
        <mc:Fallback xmlns="">
          <p:sp>
            <p:nvSpPr>
              <p:cNvPr id="9" name="İçerik Yer Tutucusu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36" y="1772816"/>
                <a:ext cx="8136904" cy="4392488"/>
              </a:xfrm>
              <a:prstGeom prst="rect">
                <a:avLst/>
              </a:prstGeom>
              <a:blipFill>
                <a:blip r:embed="rId3"/>
                <a:stretch>
                  <a:fillRect l="-524" t="-8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AADGHBV0.jpg" descr="AADGHBV0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69" b="17410"/>
          <a:stretch/>
        </p:blipFill>
        <p:spPr bwMode="auto">
          <a:xfrm>
            <a:off x="2123728" y="4581128"/>
            <a:ext cx="4824536" cy="20362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89908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r-TR" altLang="tr-TR" dirty="0"/>
              <a:t>x Referans Hattına göre y Doğrultusunda Kaykılma</a:t>
            </a:r>
            <a:endParaRPr lang="en-US" altLang="tr-TR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İçerik Yer Tutucusu 2"/>
              <p:cNvSpPr txBox="1">
                <a:spLocks/>
              </p:cNvSpPr>
              <p:nvPr/>
            </p:nvSpPr>
            <p:spPr>
              <a:xfrm>
                <a:off x="395536" y="1772816"/>
                <a:ext cx="8136904" cy="43924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600"/>
                  </a:spcBef>
                  <a:spcAft>
                    <a:spcPts val="1200"/>
                  </a:spcAft>
                </a:pPr>
                <a:r>
                  <a:rPr lang="tr-TR" altLang="tr-TR" sz="1800" i="1" dirty="0" smtClean="0"/>
                  <a:t>x = x</a:t>
                </a:r>
                <a:r>
                  <a:rPr lang="en-US" altLang="tr-TR" sz="1800" baseline="-25000" dirty="0" smtClean="0"/>
                  <a:t>ref </a:t>
                </a:r>
                <a:r>
                  <a:rPr lang="tr-TR" altLang="tr-TR" sz="1800" dirty="0" smtClean="0"/>
                  <a:t>referans çizgisinden uzaklıkla doğru orantılı olarak y doğrultusunda kaykılmadır. </a:t>
                </a:r>
                <a:r>
                  <a:rPr lang="tr-TR" altLang="tr-TR" sz="1800" dirty="0"/>
                  <a:t> </a:t>
                </a:r>
                <a:r>
                  <a:rPr lang="tr-TR" altLang="tr-TR" sz="1800" dirty="0" smtClean="0"/>
                  <a:t>Hem kayma hem kaykılmayı içerir.</a:t>
                </a:r>
              </a:p>
              <a:p>
                <a:pPr>
                  <a:spcBef>
                    <a:spcPts val="600"/>
                  </a:spcBef>
                  <a:spcAft>
                    <a:spcPts val="1200"/>
                  </a:spcAft>
                </a:pPr>
                <a:r>
                  <a:rPr lang="tr-TR" altLang="tr-TR" sz="1800" i="1" dirty="0"/>
                  <a:t>x = x</a:t>
                </a:r>
                <a:r>
                  <a:rPr lang="en-US" altLang="tr-TR" sz="1800" baseline="-25000" dirty="0"/>
                  <a:t>ref </a:t>
                </a:r>
                <a:r>
                  <a:rPr lang="tr-TR" altLang="tr-TR" sz="1800" dirty="0"/>
                  <a:t>referans </a:t>
                </a:r>
                <a:r>
                  <a:rPr lang="tr-TR" altLang="tr-TR" sz="1800" dirty="0" smtClean="0"/>
                  <a:t>çizgisine göre 2-B kaykılma matrisi</a:t>
                </a:r>
              </a:p>
              <a:p>
                <a:pPr marL="0" indent="0"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tr-TR" altLang="tr-TR" sz="18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tr-TR" altLang="tr-TR" sz="18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tr-TR" altLang="tr-TR" sz="1800" i="1">
                                    <a:latin typeface="Cambria Math"/>
                                    <a:ea typeface="Cambria Math"/>
                                  </a:rPr>
                                  <m:t>𝑥</m:t>
                                </m:r>
                                <m:r>
                                  <a:rPr lang="tr-TR" altLang="tr-TR" sz="1800" i="1">
                                    <a:latin typeface="Cambria Math"/>
                                    <a:ea typeface="Cambria Math"/>
                                  </a:rPr>
                                  <m:t>′</m:t>
                                </m:r>
                              </m:e>
                            </m:mr>
                            <m:mr>
                              <m:e>
                                <m:r>
                                  <a:rPr lang="tr-TR" altLang="tr-TR" sz="1800" i="1">
                                    <a:latin typeface="Cambria Math"/>
                                    <a:ea typeface="Cambria Math"/>
                                  </a:rPr>
                                  <m:t>𝑦</m:t>
                                </m:r>
                                <m:r>
                                  <a:rPr lang="tr-TR" altLang="tr-TR" sz="1800" i="1">
                                    <a:latin typeface="Cambria Math"/>
                                    <a:ea typeface="Cambria Math"/>
                                  </a:rPr>
                                  <m:t>′</m:t>
                                </m:r>
                              </m:e>
                            </m:mr>
                            <m:mr>
                              <m:e>
                                <m:r>
                                  <a:rPr lang="tr-TR" altLang="tr-TR" sz="1800" i="1">
                                    <a:latin typeface="Cambria Math"/>
                                    <a:ea typeface="Cambria Math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tr-TR" altLang="tr-TR" sz="1800" i="1">
                          <a:latin typeface="Cambria Math"/>
                          <a:ea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tr-TR" altLang="tr-TR" sz="18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tr-TR" altLang="tr-TR" sz="180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tr-TR" altLang="tr-TR" sz="1800" b="0" i="1" smtClean="0">
                                    <a:latin typeface="Cambria Math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tr-TR" altLang="tr-TR" sz="1800" b="0" i="1" smtClean="0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tr-TR" altLang="tr-TR" sz="1800" b="0" i="1" smtClean="0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tr-TR" altLang="tr-TR" sz="1800" i="1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altLang="tr-TR" sz="1800" i="1">
                                        <a:latin typeface="Cambria Math"/>
                                        <a:ea typeface="Cambria Math"/>
                                      </a:rPr>
                                      <m:t>𝑠h</m:t>
                                    </m:r>
                                  </m:e>
                                  <m:sub>
                                    <m:r>
                                      <a:rPr lang="tr-TR" altLang="tr-TR" sz="1800" b="0" i="1" smtClean="0">
                                        <a:latin typeface="Cambria Math"/>
                                        <a:ea typeface="Cambria Math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tr-TR" altLang="tr-TR" sz="1800" b="0" i="1" smtClean="0">
                                    <a:latin typeface="Cambria Math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tr-TR" altLang="tr-TR" sz="1800" i="1">
                                    <a:latin typeface="Cambria Math"/>
                                    <a:ea typeface="Cambria Math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tr-TR" altLang="tr-TR" sz="1800" i="1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altLang="tr-TR" sz="1800" i="1">
                                        <a:latin typeface="Cambria Math"/>
                                        <a:ea typeface="Cambria Math"/>
                                      </a:rPr>
                                      <m:t>𝑠h</m:t>
                                    </m:r>
                                  </m:e>
                                  <m:sub>
                                    <m:r>
                                      <a:rPr lang="tr-TR" altLang="tr-TR" sz="1800" b="0" i="1" smtClean="0">
                                        <a:latin typeface="Cambria Math"/>
                                        <a:ea typeface="Cambria Math"/>
                                      </a:rPr>
                                      <m:t>𝑦</m:t>
                                    </m:r>
                                  </m:sub>
                                </m:sSub>
                                <m:r>
                                  <m:rPr>
                                    <m:nor/>
                                  </m:rPr>
                                  <a:rPr lang="tr-TR" altLang="tr-TR" sz="1800" b="0" i="1" dirty="0" smtClean="0"/>
                                  <m:t>x</m:t>
                                </m:r>
                                <m:r>
                                  <m:rPr>
                                    <m:nor/>
                                  </m:rPr>
                                  <a:rPr lang="en-US" altLang="tr-TR" sz="1800" baseline="-25000" dirty="0"/>
                                  <m:t>ref</m:t>
                                </m:r>
                              </m:e>
                            </m:mr>
                            <m:mr>
                              <m:e>
                                <m:r>
                                  <a:rPr lang="tr-TR" altLang="tr-TR" sz="1800" i="1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tr-TR" altLang="tr-TR" sz="1800" i="1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tr-TR" altLang="tr-TR" sz="1800" i="1">
                                    <a:latin typeface="Cambria Math"/>
                                    <a:ea typeface="Cambria Math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tr-TR" altLang="tr-TR" sz="18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tr-TR" altLang="tr-TR" sz="18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tr-TR" altLang="tr-TR" sz="1800" i="1">
                                    <a:latin typeface="Cambria Math"/>
                                    <a:ea typeface="Cambria Math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tr-TR" altLang="tr-TR" sz="1800" i="1">
                                    <a:latin typeface="Cambria Math"/>
                                    <a:ea typeface="Cambria Math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tr-TR" altLang="tr-TR" sz="1800" i="1">
                                    <a:latin typeface="Cambria Math"/>
                                    <a:ea typeface="Cambria Math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tr-TR" sz="1800" i="1">
                          <a:latin typeface="Cambria Math" panose="02040503050406030204" pitchFamily="18" charset="0"/>
                          <a:ea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tr-TR" altLang="tr-TR" sz="18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tr-TR" altLang="tr-TR" sz="18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tr-TR" altLang="tr-TR" sz="1800">
                                    <a:latin typeface="Cambria Math"/>
                                  </a:rPr>
                                  <m:t>x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tr-TR" altLang="tr-TR" sz="1800">
                                    <a:latin typeface="Cambria Math"/>
                                  </a:rPr>
                                  <m:t>y</m:t>
                                </m:r>
                                <m:r>
                                  <a:rPr lang="tr-TR" altLang="tr-TR" sz="1800">
                                    <a:latin typeface="Cambria Math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tr-TR" altLang="tr-TR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altLang="tr-TR" sz="1800" i="1">
                                        <a:latin typeface="Cambria Math"/>
                                      </a:rPr>
                                      <m:t>𝑠h</m:t>
                                    </m:r>
                                  </m:e>
                                  <m:sub>
                                    <m:r>
                                      <a:rPr lang="tr-TR" altLang="tr-TR" sz="1800" i="1">
                                        <a:latin typeface="Cambria Math"/>
                                      </a:rPr>
                                      <m:t>𝑦</m:t>
                                    </m:r>
                                  </m:sub>
                                </m:sSub>
                                <m:r>
                                  <a:rPr lang="tr-TR" altLang="tr-TR" sz="1800" i="1">
                                    <a:latin typeface="Cambria Math"/>
                                  </a:rPr>
                                  <m:t>(</m:t>
                                </m:r>
                                <m:r>
                                  <a:rPr lang="tr-TR" altLang="tr-TR" sz="1800" i="1">
                                    <a:latin typeface="Cambria Math"/>
                                  </a:rPr>
                                  <m:t>𝑥</m:t>
                                </m:r>
                                <m:r>
                                  <a:rPr lang="tr-TR" altLang="tr-TR" sz="1800" i="1">
                                    <a:latin typeface="Cambria Math"/>
                                  </a:rPr>
                                  <m:t>−</m:t>
                                </m:r>
                                <m:r>
                                  <m:rPr>
                                    <m:nor/>
                                  </m:rPr>
                                  <a:rPr lang="tr-TR" altLang="tr-TR" sz="1800" i="1" dirty="0"/>
                                  <m:t>x</m:t>
                                </m:r>
                                <m:r>
                                  <m:rPr>
                                    <m:nor/>
                                  </m:rPr>
                                  <a:rPr lang="en-US" altLang="tr-TR" sz="1800" baseline="-25000" dirty="0"/>
                                  <m:t>r</m:t>
                                </m:r>
                                <m:r>
                                  <m:rPr>
                                    <m:nor/>
                                  </m:rPr>
                                  <a:rPr lang="tr-TR" altLang="tr-TR" sz="1800" baseline="-25000" dirty="0"/>
                                  <m:t>ef</m:t>
                                </m:r>
                                <m:r>
                                  <a:rPr lang="tr-TR" altLang="tr-TR" sz="1800" i="1">
                                    <a:latin typeface="Cambria Math"/>
                                  </a:rPr>
                                  <m:t>)</m:t>
                                </m:r>
                                <m:r>
                                  <m:rPr>
                                    <m:nor/>
                                  </m:rPr>
                                  <a:rPr lang="tr-TR" altLang="tr-TR" sz="1800" dirty="0"/>
                                  <m:t> </m:t>
                                </m:r>
                              </m:e>
                            </m:mr>
                            <m:mr>
                              <m:e>
                                <m:r>
                                  <a:rPr lang="tr-TR" altLang="tr-TR" sz="1800" i="1">
                                    <a:latin typeface="Cambria Math"/>
                                    <a:ea typeface="Cambria Math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tr-TR" altLang="tr-TR" sz="1800" dirty="0"/>
              </a:p>
              <a:p>
                <a:r>
                  <a:rPr lang="tr-TR" altLang="tr-TR" sz="1800" dirty="0"/>
                  <a:t>Bir </a:t>
                </a:r>
                <a:r>
                  <a:rPr lang="tr-TR" altLang="tr-TR" sz="1800"/>
                  <a:t>birim </a:t>
                </a:r>
                <a:r>
                  <a:rPr lang="tr-TR" altLang="tr-TR" sz="1800" smtClean="0"/>
                  <a:t>kare</a:t>
                </a:r>
                <a:r>
                  <a:rPr lang="en-US" altLang="tr-TR" sz="1800" smtClean="0"/>
                  <a:t>,</a:t>
                </a:r>
                <a:r>
                  <a:rPr lang="tr-TR" altLang="tr-TR" sz="1800" smtClean="0"/>
                  <a:t> </a:t>
                </a:r>
                <a:r>
                  <a:rPr lang="tr-TR" altLang="tr-TR" sz="1800" dirty="0"/>
                  <a:t>y yönünde </a:t>
                </a:r>
                <a:r>
                  <a:rPr lang="tr-TR" altLang="tr-TR" sz="1800"/>
                  <a:t>kaykılma </a:t>
                </a:r>
                <a:r>
                  <a:rPr lang="tr-TR" altLang="tr-TR" sz="1800" smtClean="0"/>
                  <a:t>dönüşümü </a:t>
                </a:r>
                <a:r>
                  <a:rPr lang="tr-TR" altLang="tr-TR" sz="1800" dirty="0"/>
                  <a:t>matrisinde </a:t>
                </a:r>
                <a:r>
                  <a:rPr lang="en-US" altLang="tr-TR" sz="1800" i="1" dirty="0"/>
                  <a:t>sh</a:t>
                </a:r>
                <a:r>
                  <a:rPr lang="en-US" altLang="tr-TR" sz="1800" i="1" baseline="-25000" dirty="0"/>
                  <a:t>y</a:t>
                </a:r>
                <a:r>
                  <a:rPr lang="en-US" altLang="tr-TR" sz="1800" i="1" dirty="0"/>
                  <a:t> </a:t>
                </a:r>
                <a:r>
                  <a:rPr lang="en-US" altLang="tr-TR" sz="1800" dirty="0"/>
                  <a:t>= 0.5 </a:t>
                </a:r>
                <a:r>
                  <a:rPr lang="tr-TR" altLang="tr-TR" sz="1800" dirty="0"/>
                  <a:t>ve </a:t>
                </a:r>
                <a:r>
                  <a:rPr lang="en-US" altLang="tr-TR" sz="1800" i="1" dirty="0" err="1"/>
                  <a:t>x</a:t>
                </a:r>
                <a:r>
                  <a:rPr lang="en-US" altLang="tr-TR" sz="1800" baseline="-25000" dirty="0" err="1"/>
                  <a:t>ref</a:t>
                </a:r>
                <a:r>
                  <a:rPr lang="en-US" altLang="tr-TR" sz="1800" dirty="0"/>
                  <a:t> = −1 </a:t>
                </a:r>
                <a:r>
                  <a:rPr lang="tr-TR" altLang="tr-TR" sz="1800" dirty="0"/>
                  <a:t>ile kaymış bir paralelkenara çevrilmiştir.</a:t>
                </a:r>
              </a:p>
            </p:txBody>
          </p:sp>
        </mc:Choice>
        <mc:Fallback xmlns="">
          <p:sp>
            <p:nvSpPr>
              <p:cNvPr id="9" name="İçerik Yer Tutucusu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36" y="1772816"/>
                <a:ext cx="8136904" cy="4392488"/>
              </a:xfrm>
              <a:prstGeom prst="rect">
                <a:avLst/>
              </a:prstGeom>
              <a:blipFill>
                <a:blip r:embed="rId3"/>
                <a:stretch>
                  <a:fillRect l="-524" t="-8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AADGHBM0.jpg" descr="AADGHBM0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728"/>
          <a:stretch/>
        </p:blipFill>
        <p:spPr bwMode="auto">
          <a:xfrm>
            <a:off x="2411760" y="4674003"/>
            <a:ext cx="4791322" cy="16726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84896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r-TR" dirty="0" smtClean="0"/>
              <a:t>Kayma ve Dönme Dönüşümlerinin Tersi</a:t>
            </a:r>
            <a:endParaRPr lang="tr-T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İçerik Yer Tutucusu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8229600" cy="4781128"/>
              </a:xfrm>
            </p:spPr>
            <p:txBody>
              <a:bodyPr>
                <a:normAutofit fontScale="70000" lnSpcReduction="20000"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tr-TR" altLang="tr-TR" dirty="0" smtClean="0"/>
                  <a:t>Homojen koordinatlarda 2-B kayma matrisinin tersi</a:t>
                </a:r>
                <a:endParaRPr lang="tr-TR" altLang="tr-TR" dirty="0"/>
              </a:p>
              <a:p>
                <a:pPr marL="0" indent="0"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tr-TR" altLang="tr-TR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tr-TR" altLang="tr-TR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tr-TR" altLang="tr-TR" i="1">
                                    <a:latin typeface="Cambria Math"/>
                                    <a:ea typeface="Cambria Math"/>
                                  </a:rPr>
                                  <m:t>𝑥</m:t>
                                </m:r>
                                <m:r>
                                  <a:rPr lang="tr-TR" altLang="tr-TR" i="1">
                                    <a:latin typeface="Cambria Math"/>
                                    <a:ea typeface="Cambria Math"/>
                                  </a:rPr>
                                  <m:t>′</m:t>
                                </m:r>
                              </m:e>
                            </m:mr>
                            <m:mr>
                              <m:e>
                                <m:r>
                                  <a:rPr lang="tr-TR" altLang="tr-TR" i="1">
                                    <a:latin typeface="Cambria Math"/>
                                    <a:ea typeface="Cambria Math"/>
                                  </a:rPr>
                                  <m:t>𝑦</m:t>
                                </m:r>
                                <m:r>
                                  <a:rPr lang="tr-TR" altLang="tr-TR" i="1">
                                    <a:latin typeface="Cambria Math"/>
                                    <a:ea typeface="Cambria Math"/>
                                  </a:rPr>
                                  <m:t>′</m:t>
                                </m:r>
                              </m:e>
                            </m:mr>
                            <m:mr>
                              <m:e>
                                <m:r>
                                  <a:rPr lang="tr-TR" altLang="tr-TR" i="1">
                                    <a:latin typeface="Cambria Math"/>
                                    <a:ea typeface="Cambria Math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tr-TR" altLang="tr-TR" i="1">
                          <a:latin typeface="Cambria Math"/>
                          <a:ea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tr-TR" altLang="tr-TR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tr-TR" altLang="tr-TR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tr-TR" altLang="tr-TR" i="1">
                                    <a:latin typeface="Cambria Math"/>
                                    <a:ea typeface="Cambria Math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tr-TR" altLang="tr-TR" i="1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tr-TR" altLang="tr-T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altLang="tr-TR" b="0" i="1" smtClean="0">
                                        <a:latin typeface="Cambria Math"/>
                                      </a:rPr>
                                      <m:t>−</m:t>
                                    </m:r>
                                    <m:r>
                                      <a:rPr lang="tr-TR" altLang="tr-TR" i="1">
                                        <a:latin typeface="Cambria Math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tr-TR" altLang="tr-TR" i="1">
                                        <a:latin typeface="Cambria Math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tr-TR" altLang="tr-TR" i="1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tr-TR" altLang="tr-TR" i="1">
                                    <a:latin typeface="Cambria Math"/>
                                    <a:ea typeface="Cambria Math"/>
                                  </a:rPr>
                                  <m:t>1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tr-TR" altLang="tr-T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altLang="tr-TR" b="0" i="1" smtClean="0">
                                        <a:latin typeface="Cambria Math"/>
                                      </a:rPr>
                                      <m:t>−</m:t>
                                    </m:r>
                                    <m:r>
                                      <a:rPr lang="tr-TR" altLang="tr-TR" i="1">
                                        <a:latin typeface="Cambria Math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tr-TR" altLang="tr-TR" i="1">
                                        <a:latin typeface="Cambria Math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tr-TR" altLang="tr-TR" i="1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tr-TR" altLang="tr-TR" i="1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tr-TR" altLang="tr-TR" i="1">
                                    <a:latin typeface="Cambria Math"/>
                                    <a:ea typeface="Cambria Math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tr-TR" altLang="tr-TR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tr-TR" altLang="tr-TR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tr-TR" altLang="tr-TR" i="1">
                                    <a:latin typeface="Cambria Math"/>
                                    <a:ea typeface="Cambria Math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tr-TR" altLang="tr-TR" i="1">
                                    <a:latin typeface="Cambria Math"/>
                                    <a:ea typeface="Cambria Math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tr-TR" altLang="tr-TR" i="1">
                                    <a:latin typeface="Cambria Math"/>
                                    <a:ea typeface="Cambria Math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tr-TR" altLang="tr-TR" dirty="0"/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tr-TR" altLang="tr-T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tr-TR" altLang="tr-TR" b="1" i="1">
                              <a:latin typeface="Cambria Math"/>
                            </a:rPr>
                            <m:t>𝑷</m:t>
                          </m:r>
                        </m:e>
                        <m:sup>
                          <m:r>
                            <a:rPr lang="tr-TR" altLang="tr-TR" i="1">
                              <a:latin typeface="Cambria Math"/>
                            </a:rPr>
                            <m:t>′</m:t>
                          </m:r>
                        </m:sup>
                      </m:sSup>
                      <m:r>
                        <a:rPr lang="tr-TR" altLang="tr-TR" i="1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tr-TR" altLang="tr-TR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tr-TR" altLang="tr-TR" b="1" i="1">
                              <a:latin typeface="Cambria Math"/>
                            </a:rPr>
                            <m:t>𝑻</m:t>
                          </m:r>
                        </m:e>
                        <m:sup>
                          <m:r>
                            <a:rPr lang="tr-TR" altLang="tr-TR" b="1" i="1" smtClean="0">
                              <a:latin typeface="Cambria Math"/>
                            </a:rPr>
                            <m:t>−</m:t>
                          </m:r>
                          <m:r>
                            <a:rPr lang="tr-TR" altLang="tr-TR" b="0" i="1" smtClean="0">
                              <a:latin typeface="Cambria Math"/>
                            </a:rPr>
                            <m:t>1</m:t>
                          </m:r>
                        </m:sup>
                      </m:sSup>
                      <m:r>
                        <a:rPr lang="tr-TR" altLang="tr-TR" b="1" i="1">
                          <a:latin typeface="Cambria Math"/>
                        </a:rPr>
                        <m:t>(</m:t>
                      </m:r>
                      <m:sSub>
                        <m:sSubPr>
                          <m:ctrlPr>
                            <a:rPr lang="tr-TR" altLang="tr-T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altLang="tr-TR" i="1">
                              <a:latin typeface="Cambria Math"/>
                            </a:rPr>
                            <m:t>𝑡</m:t>
                          </m:r>
                        </m:e>
                        <m:sub>
                          <m:r>
                            <a:rPr lang="tr-TR" altLang="tr-TR" i="1">
                              <a:latin typeface="Cambria Math"/>
                            </a:rPr>
                            <m:t>𝑥</m:t>
                          </m:r>
                        </m:sub>
                      </m:sSub>
                      <m:r>
                        <a:rPr lang="tr-TR" altLang="tr-TR" b="1" i="1">
                          <a:latin typeface="Cambria Math"/>
                        </a:rPr>
                        <m:t>,</m:t>
                      </m:r>
                      <m:sSub>
                        <m:sSubPr>
                          <m:ctrlPr>
                            <a:rPr lang="tr-TR" altLang="tr-T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altLang="tr-TR" i="1">
                              <a:latin typeface="Cambria Math"/>
                            </a:rPr>
                            <m:t>𝑡</m:t>
                          </m:r>
                        </m:e>
                        <m:sub>
                          <m:r>
                            <a:rPr lang="tr-TR" altLang="tr-TR" i="1">
                              <a:latin typeface="Cambria Math"/>
                            </a:rPr>
                            <m:t>𝑦</m:t>
                          </m:r>
                        </m:sub>
                      </m:sSub>
                      <m:r>
                        <a:rPr lang="tr-TR" altLang="tr-TR" b="1" i="1">
                          <a:latin typeface="Cambria Math"/>
                        </a:rPr>
                        <m:t>)</m:t>
                      </m:r>
                      <m:r>
                        <a:rPr lang="tr-TR" altLang="tr-TR" b="1" i="1">
                          <a:latin typeface="Cambria Math"/>
                          <a:ea typeface="Cambria Math"/>
                        </a:rPr>
                        <m:t>×</m:t>
                      </m:r>
                      <m:r>
                        <a:rPr lang="tr-TR" altLang="tr-TR" b="1" i="1">
                          <a:latin typeface="Cambria Math"/>
                        </a:rPr>
                        <m:t>𝑷</m:t>
                      </m:r>
                    </m:oMath>
                  </m:oMathPara>
                </a14:m>
                <a:endParaRPr lang="tr-TR" altLang="tr-TR" b="1" dirty="0" smtClean="0"/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tr-TR" altLang="tr-TR" dirty="0"/>
                  <a:t>Homojen koordinatlarda 2-B dönme </a:t>
                </a:r>
                <a:r>
                  <a:rPr lang="tr-TR" altLang="tr-TR" dirty="0" smtClean="0"/>
                  <a:t>matrisinin tersi</a:t>
                </a:r>
                <a:endParaRPr lang="tr-TR" altLang="tr-TR" dirty="0"/>
              </a:p>
              <a:p>
                <a:pPr marL="0" indent="0"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tr-TR" altLang="tr-TR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tr-TR" altLang="tr-TR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tr-TR" altLang="tr-TR" i="1">
                                    <a:latin typeface="Cambria Math"/>
                                    <a:ea typeface="Cambria Math"/>
                                  </a:rPr>
                                  <m:t>𝑥</m:t>
                                </m:r>
                                <m:r>
                                  <a:rPr lang="tr-TR" altLang="tr-TR" i="1">
                                    <a:latin typeface="Cambria Math"/>
                                    <a:ea typeface="Cambria Math"/>
                                  </a:rPr>
                                  <m:t>′</m:t>
                                </m:r>
                              </m:e>
                            </m:mr>
                            <m:mr>
                              <m:e>
                                <m:r>
                                  <a:rPr lang="tr-TR" altLang="tr-TR" i="1">
                                    <a:latin typeface="Cambria Math"/>
                                    <a:ea typeface="Cambria Math"/>
                                  </a:rPr>
                                  <m:t>𝑦</m:t>
                                </m:r>
                                <m:r>
                                  <a:rPr lang="tr-TR" altLang="tr-TR" i="1">
                                    <a:latin typeface="Cambria Math"/>
                                    <a:ea typeface="Cambria Math"/>
                                  </a:rPr>
                                  <m:t>′</m:t>
                                </m:r>
                              </m:e>
                            </m:mr>
                            <m:mr>
                              <m:e>
                                <m:r>
                                  <a:rPr lang="tr-TR" altLang="tr-TR" i="1">
                                    <a:latin typeface="Cambria Math"/>
                                    <a:ea typeface="Cambria Math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tr-TR" altLang="tr-TR" i="1">
                          <a:latin typeface="Cambria Math"/>
                          <a:ea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tr-TR" altLang="tr-TR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tr-TR" altLang="tr-TR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tr-TR" altLang="tr-TR" i="1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tr-TR" altLang="tr-TR">
                                        <a:latin typeface="Cambria Math"/>
                                        <a:ea typeface="Cambria Math"/>
                                      </a:rPr>
                                      <m:t>cos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tr-TR" altLang="tr-TR" i="1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tr-TR" altLang="tr-TR" i="1">
                                            <a:latin typeface="Cambria Math"/>
                                            <a:ea typeface="Cambria Math"/>
                                          </a:rPr>
                                          <m:t>𝜃</m:t>
                                        </m:r>
                                      </m:e>
                                    </m:d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tr-TR" altLang="tr-TR" i="1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tr-TR" altLang="tr-TR">
                                        <a:latin typeface="Cambria Math"/>
                                        <a:ea typeface="Cambria Math"/>
                                      </a:rPr>
                                      <m:t>sin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tr-TR" altLang="tr-TR" i="1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tr-TR" altLang="tr-TR" i="1">
                                            <a:latin typeface="Cambria Math"/>
                                            <a:ea typeface="Cambria Math"/>
                                          </a:rPr>
                                          <m:t>𝜃</m:t>
                                        </m:r>
                                      </m:e>
                                    </m:d>
                                  </m:e>
                                </m:func>
                              </m:e>
                              <m:e>
                                <m:r>
                                  <a:rPr lang="tr-TR" altLang="tr-TR" i="1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func>
                                  <m:funcPr>
                                    <m:ctrlPr>
                                      <a:rPr lang="tr-TR" altLang="tr-TR" i="1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tr-TR" altLang="tr-TR" b="0" i="0" smtClean="0">
                                        <a:latin typeface="Cambria Math"/>
                                        <a:ea typeface="Cambria Math"/>
                                      </a:rPr>
                                      <m:t>−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tr-TR" altLang="tr-TR">
                                        <a:latin typeface="Cambria Math"/>
                                        <a:ea typeface="Cambria Math"/>
                                      </a:rPr>
                                      <m:t>sin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tr-TR" altLang="tr-TR" i="1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tr-TR" altLang="tr-TR" i="1">
                                            <a:latin typeface="Cambria Math"/>
                                            <a:ea typeface="Cambria Math"/>
                                          </a:rPr>
                                          <m:t>𝜃</m:t>
                                        </m:r>
                                      </m:e>
                                    </m:d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tr-TR" altLang="tr-TR" i="1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tr-TR" altLang="tr-TR">
                                        <a:latin typeface="Cambria Math"/>
                                        <a:ea typeface="Cambria Math"/>
                                      </a:rPr>
                                      <m:t>cos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tr-TR" altLang="tr-TR" i="1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tr-TR" altLang="tr-TR" i="1">
                                            <a:latin typeface="Cambria Math"/>
                                            <a:ea typeface="Cambria Math"/>
                                          </a:rPr>
                                          <m:t>𝜃</m:t>
                                        </m:r>
                                      </m:e>
                                    </m:d>
                                  </m:e>
                                </m:func>
                              </m:e>
                              <m:e>
                                <m:r>
                                  <a:rPr lang="tr-TR" altLang="tr-TR" i="1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tr-TR" altLang="tr-TR" i="1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tr-TR" altLang="tr-TR" i="1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tr-TR" altLang="tr-TR" i="1">
                                    <a:latin typeface="Cambria Math"/>
                                    <a:ea typeface="Cambria Math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tr-TR" altLang="tr-TR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tr-TR" altLang="tr-TR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tr-TR" altLang="tr-TR" i="1">
                                    <a:latin typeface="Cambria Math"/>
                                    <a:ea typeface="Cambria Math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tr-TR" altLang="tr-TR" i="1">
                                    <a:latin typeface="Cambria Math"/>
                                    <a:ea typeface="Cambria Math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tr-TR" altLang="tr-TR" i="1">
                                    <a:latin typeface="Cambria Math"/>
                                    <a:ea typeface="Cambria Math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tr-TR" altLang="tr-TR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tr-TR" altLang="tr-T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tr-TR" altLang="tr-TR" b="1" i="1">
                              <a:latin typeface="Cambria Math"/>
                            </a:rPr>
                            <m:t>𝑷</m:t>
                          </m:r>
                        </m:e>
                        <m:sup>
                          <m:r>
                            <a:rPr lang="tr-TR" altLang="tr-TR" i="1">
                              <a:latin typeface="Cambria Math"/>
                            </a:rPr>
                            <m:t>′</m:t>
                          </m:r>
                        </m:sup>
                      </m:sSup>
                      <m:r>
                        <a:rPr lang="tr-TR" altLang="tr-TR" i="1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tr-TR" altLang="tr-TR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tr-TR" altLang="tr-TR" b="1" i="1" smtClean="0">
                              <a:latin typeface="Cambria Math"/>
                            </a:rPr>
                            <m:t>𝑹</m:t>
                          </m:r>
                        </m:e>
                        <m:sup>
                          <m:r>
                            <a:rPr lang="tr-TR" altLang="tr-TR" b="1" i="1">
                              <a:latin typeface="Cambria Math"/>
                            </a:rPr>
                            <m:t>−</m:t>
                          </m:r>
                          <m:r>
                            <a:rPr lang="tr-TR" altLang="tr-TR" i="1">
                              <a:latin typeface="Cambria Math"/>
                            </a:rPr>
                            <m:t>1</m:t>
                          </m:r>
                        </m:sup>
                      </m:sSup>
                      <m:d>
                        <m:dPr>
                          <m:ctrlPr>
                            <a:rPr lang="tr-TR" altLang="tr-TR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tr-TR" altLang="tr-TR" i="1">
                              <a:latin typeface="Cambria Math"/>
                              <a:ea typeface="Cambria Math"/>
                            </a:rPr>
                            <m:t>𝜃</m:t>
                          </m:r>
                        </m:e>
                      </m:d>
                      <m:r>
                        <a:rPr lang="tr-TR" altLang="tr-TR" b="1" i="1">
                          <a:latin typeface="Cambria Math"/>
                          <a:ea typeface="Cambria Math"/>
                        </a:rPr>
                        <m:t>×</m:t>
                      </m:r>
                      <m:r>
                        <a:rPr lang="tr-TR" altLang="tr-TR" b="1" i="1">
                          <a:latin typeface="Cambria Math"/>
                        </a:rPr>
                        <m:t>𝑷</m:t>
                      </m:r>
                    </m:oMath>
                  </m:oMathPara>
                </a14:m>
                <a:endParaRPr lang="tr-TR" altLang="tr-TR" b="1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tr-TR" altLang="tr-TR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tr-TR" altLang="tr-TR" b="1" i="1">
                              <a:latin typeface="Cambria Math"/>
                            </a:rPr>
                            <m:t>𝑹</m:t>
                          </m:r>
                        </m:e>
                        <m:sup>
                          <m:r>
                            <a:rPr lang="tr-TR" altLang="tr-TR" b="1" i="1">
                              <a:latin typeface="Cambria Math"/>
                            </a:rPr>
                            <m:t>−</m:t>
                          </m:r>
                          <m:r>
                            <a:rPr lang="tr-TR" altLang="tr-TR" i="1">
                              <a:latin typeface="Cambria Math"/>
                            </a:rPr>
                            <m:t>1</m:t>
                          </m:r>
                        </m:sup>
                      </m:sSup>
                      <m:d>
                        <m:dPr>
                          <m:ctrlPr>
                            <a:rPr lang="tr-TR" altLang="tr-TR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tr-TR" altLang="tr-TR" i="1">
                              <a:latin typeface="Cambria Math"/>
                              <a:ea typeface="Cambria Math"/>
                            </a:rPr>
                            <m:t>𝜃</m:t>
                          </m:r>
                        </m:e>
                      </m:d>
                      <m:r>
                        <a:rPr lang="tr-TR" altLang="tr-TR" b="1" i="1" smtClean="0"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tr-TR" altLang="tr-TR" b="1" i="1" smtClean="0">
                          <a:latin typeface="Cambria Math"/>
                        </a:rPr>
                        <m:t>𝑹</m:t>
                      </m:r>
                      <m:d>
                        <m:dPr>
                          <m:ctrlPr>
                            <a:rPr lang="tr-TR" altLang="tr-TR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tr-TR" altLang="tr-TR" b="0" i="1" smtClean="0">
                              <a:latin typeface="Cambria Math"/>
                              <a:ea typeface="Cambria Math"/>
                            </a:rPr>
                            <m:t>−</m:t>
                          </m:r>
                          <m:r>
                            <a:rPr lang="tr-TR" altLang="tr-TR" i="1">
                              <a:latin typeface="Cambria Math"/>
                              <a:ea typeface="Cambria Math"/>
                            </a:rPr>
                            <m:t>𝜃</m:t>
                          </m:r>
                        </m:e>
                      </m:d>
                      <m:r>
                        <a:rPr lang="tr-TR" altLang="tr-TR" b="0" i="1" smtClean="0">
                          <a:latin typeface="Cambria Math"/>
                          <a:ea typeface="Cambria Math"/>
                        </a:rPr>
                        <m:t>=</m:t>
                      </m:r>
                      <m:sSup>
                        <m:sSupPr>
                          <m:ctrlPr>
                            <a:rPr lang="tr-TR" altLang="tr-TR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tr-TR" altLang="tr-TR" b="1" i="1">
                              <a:latin typeface="Cambria Math"/>
                            </a:rPr>
                            <m:t>𝑹</m:t>
                          </m:r>
                        </m:e>
                        <m:sup>
                          <m:r>
                            <a:rPr lang="tr-TR" altLang="tr-TR" b="0" i="1" smtClean="0">
                              <a:latin typeface="Cambria Math"/>
                            </a:rPr>
                            <m:t>𝑇</m:t>
                          </m:r>
                        </m:sup>
                      </m:sSup>
                      <m:d>
                        <m:dPr>
                          <m:ctrlPr>
                            <a:rPr lang="tr-TR" altLang="tr-TR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tr-TR" altLang="tr-TR" i="1">
                              <a:latin typeface="Cambria Math"/>
                              <a:ea typeface="Cambria Math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tr-TR" altLang="tr-TR" b="1" dirty="0" smtClean="0"/>
              </a:p>
              <a:p>
                <a:pPr lvl="1">
                  <a:spcBef>
                    <a:spcPts val="1200"/>
                  </a:spcBef>
                </a:pPr>
                <a:r>
                  <a:rPr lang="tr-TR" altLang="tr-TR" dirty="0" smtClean="0"/>
                  <a:t>Bir dönme matrisinin </a:t>
                </a:r>
                <a:r>
                  <a:rPr lang="tr-TR" altLang="tr-TR" smtClean="0"/>
                  <a:t>tersi </a:t>
                </a:r>
                <a:r>
                  <a:rPr lang="en-US" altLang="tr-TR" smtClean="0"/>
                  <a:t>matrisin </a:t>
                </a:r>
                <a:r>
                  <a:rPr lang="tr-TR" altLang="tr-TR" smtClean="0"/>
                  <a:t>devriğine </a:t>
                </a:r>
                <a:r>
                  <a:rPr lang="tr-TR" altLang="tr-TR" dirty="0" smtClean="0"/>
                  <a:t>eşittir.</a:t>
                </a:r>
                <a:endParaRPr lang="tr-TR" altLang="tr-TR" dirty="0"/>
              </a:p>
              <a:p>
                <a:pPr marL="0" indent="0">
                  <a:buNone/>
                </a:pPr>
                <a:endParaRPr lang="tr-TR" altLang="tr-TR" b="1" dirty="0"/>
              </a:p>
              <a:p>
                <a:endParaRPr lang="tr-TR" dirty="0"/>
              </a:p>
            </p:txBody>
          </p:sp>
        </mc:Choice>
        <mc:Fallback xmlns="">
          <p:sp>
            <p:nvSpPr>
              <p:cNvPr id="3" name="İçerik Yer Tutucus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229600" cy="4781128"/>
              </a:xfrm>
              <a:blipFill>
                <a:blip r:embed="rId2"/>
                <a:stretch>
                  <a:fillRect l="-815" t="-21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44586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dirty="0" smtClean="0"/>
              <a:t>Ölçekleme Dönüşümünün Tersi</a:t>
            </a:r>
            <a:endParaRPr lang="tr-T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İçerik Yer Tutucusu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8229600" cy="4781128"/>
              </a:xfrm>
            </p:spPr>
            <p:txBody>
              <a:bodyPr>
                <a:normAutofit/>
              </a:bodyPr>
              <a:lstStyle/>
              <a:p>
                <a:pPr>
                  <a:spcBef>
                    <a:spcPts val="600"/>
                  </a:spcBef>
                  <a:spcAft>
                    <a:spcPts val="1200"/>
                  </a:spcAft>
                </a:pPr>
                <a:r>
                  <a:rPr lang="tr-TR" altLang="tr-TR" sz="2400" dirty="0" smtClean="0"/>
                  <a:t>Homojen </a:t>
                </a:r>
                <a:r>
                  <a:rPr lang="tr-TR" altLang="tr-TR" sz="2400" dirty="0"/>
                  <a:t>koordinatlarda 2-B ölçekleme </a:t>
                </a:r>
                <a:r>
                  <a:rPr lang="tr-TR" altLang="tr-TR" sz="2400" dirty="0" smtClean="0"/>
                  <a:t>matrisinin tersi</a:t>
                </a:r>
                <a:endParaRPr lang="tr-TR" altLang="tr-TR" sz="2400" dirty="0"/>
              </a:p>
              <a:p>
                <a:pPr marL="0" indent="0"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tr-TR" altLang="tr-TR" sz="24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tr-TR" altLang="tr-TR" sz="24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tr-TR" altLang="tr-TR" sz="2400" i="1">
                                    <a:latin typeface="Cambria Math"/>
                                    <a:ea typeface="Cambria Math"/>
                                  </a:rPr>
                                  <m:t>𝑥</m:t>
                                </m:r>
                                <m:r>
                                  <a:rPr lang="tr-TR" altLang="tr-TR" sz="2400" i="1">
                                    <a:latin typeface="Cambria Math"/>
                                    <a:ea typeface="Cambria Math"/>
                                  </a:rPr>
                                  <m:t>′</m:t>
                                </m:r>
                              </m:e>
                            </m:mr>
                            <m:mr>
                              <m:e>
                                <m:r>
                                  <a:rPr lang="tr-TR" altLang="tr-TR" sz="2400" i="1">
                                    <a:latin typeface="Cambria Math"/>
                                    <a:ea typeface="Cambria Math"/>
                                  </a:rPr>
                                  <m:t>𝑦</m:t>
                                </m:r>
                                <m:r>
                                  <a:rPr lang="tr-TR" altLang="tr-TR" sz="2400" i="1">
                                    <a:latin typeface="Cambria Math"/>
                                    <a:ea typeface="Cambria Math"/>
                                  </a:rPr>
                                  <m:t>′</m:t>
                                </m:r>
                              </m:e>
                            </m:mr>
                            <m:mr>
                              <m:e>
                                <m:r>
                                  <a:rPr lang="tr-TR" altLang="tr-TR" sz="2400" i="1">
                                    <a:latin typeface="Cambria Math"/>
                                    <a:ea typeface="Cambria Math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tr-TR" altLang="tr-TR" sz="2400" i="1">
                          <a:latin typeface="Cambria Math"/>
                          <a:ea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tr-TR" altLang="tr-TR" sz="24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tr-TR" altLang="tr-TR" sz="24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tr-TR" altLang="tr-TR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altLang="tr-TR" sz="2400" b="0" i="1" smtClean="0">
                                        <a:latin typeface="Cambria Math"/>
                                      </a:rPr>
                                      <m:t>1/</m:t>
                                    </m:r>
                                    <m:r>
                                      <a:rPr lang="tr-TR" altLang="tr-TR" sz="2400" i="1">
                                        <a:latin typeface="Cambria Math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tr-TR" altLang="tr-TR" sz="2400" i="1">
                                        <a:latin typeface="Cambria Math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tr-TR" altLang="tr-TR" sz="2400" i="1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tr-TR" altLang="tr-TR" sz="2400" i="1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tr-TR" altLang="tr-TR" sz="2400" i="1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tr-TR" altLang="tr-TR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altLang="tr-TR" sz="2400" b="0" i="1" smtClean="0">
                                        <a:latin typeface="Cambria Math"/>
                                      </a:rPr>
                                      <m:t>1/</m:t>
                                    </m:r>
                                    <m:r>
                                      <a:rPr lang="tr-TR" altLang="tr-TR" sz="2400" i="1">
                                        <a:latin typeface="Cambria Math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tr-TR" altLang="tr-TR" sz="2400" i="1">
                                        <a:latin typeface="Cambria Math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tr-TR" altLang="tr-TR" sz="2400" i="1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tr-TR" altLang="tr-TR" sz="2400" i="1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tr-TR" altLang="tr-TR" sz="2400" i="1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tr-TR" altLang="tr-TR" sz="2400" i="1">
                                    <a:latin typeface="Cambria Math"/>
                                    <a:ea typeface="Cambria Math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tr-TR" altLang="tr-TR" sz="24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tr-TR" altLang="tr-TR" sz="24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tr-TR" altLang="tr-TR" sz="2400" i="1">
                                    <a:latin typeface="Cambria Math"/>
                                    <a:ea typeface="Cambria Math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tr-TR" altLang="tr-TR" sz="2400" i="1">
                                    <a:latin typeface="Cambria Math"/>
                                    <a:ea typeface="Cambria Math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tr-TR" altLang="tr-TR" sz="2400" i="1">
                                    <a:latin typeface="Cambria Math"/>
                                    <a:ea typeface="Cambria Math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tr-TR" altLang="tr-TR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tr-TR" altLang="tr-TR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tr-TR" altLang="tr-TR" sz="2400" b="1" i="1">
                              <a:latin typeface="Cambria Math"/>
                            </a:rPr>
                            <m:t>𝑷</m:t>
                          </m:r>
                        </m:e>
                        <m:sup>
                          <m:r>
                            <a:rPr lang="tr-TR" altLang="tr-TR" sz="2400" i="1">
                              <a:latin typeface="Cambria Math"/>
                            </a:rPr>
                            <m:t>′</m:t>
                          </m:r>
                        </m:sup>
                      </m:sSup>
                      <m:r>
                        <a:rPr lang="tr-TR" altLang="tr-TR" sz="2400" i="1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tr-TR" altLang="tr-TR" sz="2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tr-TR" altLang="tr-TR" sz="2400" b="1" i="1" smtClean="0">
                              <a:latin typeface="Cambria Math"/>
                            </a:rPr>
                            <m:t>𝑺</m:t>
                          </m:r>
                        </m:e>
                        <m:sup>
                          <m:r>
                            <a:rPr lang="tr-TR" altLang="tr-TR" sz="2400" b="1" i="1">
                              <a:latin typeface="Cambria Math"/>
                            </a:rPr>
                            <m:t>−</m:t>
                          </m:r>
                          <m:r>
                            <a:rPr lang="tr-TR" altLang="tr-TR" sz="2400" i="1">
                              <a:latin typeface="Cambria Math"/>
                            </a:rPr>
                            <m:t>1</m:t>
                          </m:r>
                        </m:sup>
                      </m:sSup>
                      <m:r>
                        <a:rPr lang="tr-TR" altLang="tr-TR" sz="2400" b="1" i="1">
                          <a:latin typeface="Cambria Math"/>
                        </a:rPr>
                        <m:t>(</m:t>
                      </m:r>
                      <m:sSub>
                        <m:sSubPr>
                          <m:ctrlPr>
                            <a:rPr lang="tr-TR" altLang="tr-T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altLang="tr-TR" sz="2400" i="1">
                              <a:latin typeface="Cambria Math"/>
                            </a:rPr>
                            <m:t>𝑠</m:t>
                          </m:r>
                        </m:e>
                        <m:sub>
                          <m:r>
                            <a:rPr lang="tr-TR" altLang="tr-TR" sz="2400" i="1">
                              <a:latin typeface="Cambria Math"/>
                            </a:rPr>
                            <m:t>𝑥</m:t>
                          </m:r>
                        </m:sub>
                      </m:sSub>
                      <m:r>
                        <a:rPr lang="tr-TR" altLang="tr-TR" sz="2400" b="1" i="1">
                          <a:latin typeface="Cambria Math"/>
                        </a:rPr>
                        <m:t>,</m:t>
                      </m:r>
                      <m:sSub>
                        <m:sSubPr>
                          <m:ctrlPr>
                            <a:rPr lang="tr-TR" altLang="tr-T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altLang="tr-TR" sz="2400" i="1">
                              <a:latin typeface="Cambria Math"/>
                            </a:rPr>
                            <m:t>𝑠</m:t>
                          </m:r>
                        </m:e>
                        <m:sub>
                          <m:r>
                            <a:rPr lang="tr-TR" altLang="tr-TR" sz="2400" i="1">
                              <a:latin typeface="Cambria Math"/>
                            </a:rPr>
                            <m:t>𝑦</m:t>
                          </m:r>
                        </m:sub>
                      </m:sSub>
                      <m:r>
                        <a:rPr lang="tr-TR" altLang="tr-TR" sz="2400" b="1" i="1">
                          <a:latin typeface="Cambria Math"/>
                        </a:rPr>
                        <m:t>)</m:t>
                      </m:r>
                      <m:r>
                        <a:rPr lang="tr-TR" altLang="tr-TR" sz="2400" b="1" i="1">
                          <a:latin typeface="Cambria Math"/>
                          <a:ea typeface="Cambria Math"/>
                        </a:rPr>
                        <m:t>×</m:t>
                      </m:r>
                      <m:r>
                        <a:rPr lang="tr-TR" altLang="tr-TR" sz="2400" b="1" i="1">
                          <a:latin typeface="Cambria Math"/>
                        </a:rPr>
                        <m:t>𝑷</m:t>
                      </m:r>
                    </m:oMath>
                  </m:oMathPara>
                </a14:m>
                <a:endParaRPr lang="tr-TR" altLang="tr-TR" sz="2400" b="1" dirty="0"/>
              </a:p>
              <a:p>
                <a:pPr marL="0" indent="0">
                  <a:buNone/>
                </a:pPr>
                <a:endParaRPr lang="tr-TR" altLang="tr-TR" sz="2400" b="1" dirty="0"/>
              </a:p>
              <a:p>
                <a:endParaRPr lang="tr-TR" sz="2400" dirty="0"/>
              </a:p>
            </p:txBody>
          </p:sp>
        </mc:Choice>
        <mc:Fallback xmlns="">
          <p:sp>
            <p:nvSpPr>
              <p:cNvPr id="3" name="İçerik Yer Tutucus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229600" cy="4781128"/>
              </a:xfrm>
              <a:blipFill rotWithShape="1">
                <a:blip r:embed="rId2"/>
                <a:stretch>
                  <a:fillRect l="-963" t="-1020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52923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tr-TR" altLang="tr-TR" dirty="0" smtClean="0"/>
              <a:t>Dönüşümler ve Grafik Kütüphaneleri</a:t>
            </a:r>
            <a:endParaRPr lang="en-US" altLang="tr-TR" dirty="0" smtClean="0"/>
          </a:p>
        </p:txBody>
      </p:sp>
      <p:sp>
        <p:nvSpPr>
          <p:cNvPr id="4" name="İçerik Yer Tutucusu 2"/>
          <p:cNvSpPr>
            <a:spLocks noGrp="1"/>
          </p:cNvSpPr>
          <p:nvPr>
            <p:ph idx="1"/>
          </p:nvPr>
        </p:nvSpPr>
        <p:spPr>
          <a:xfrm>
            <a:off x="395536" y="1417638"/>
            <a:ext cx="8308288" cy="4459634"/>
          </a:xfrm>
        </p:spPr>
        <p:txBody>
          <a:bodyPr>
            <a:noAutofit/>
          </a:bodyPr>
          <a:lstStyle/>
          <a:p>
            <a:r>
              <a:rPr lang="tr-TR" altLang="tr-TR" sz="2800" dirty="0" smtClean="0"/>
              <a:t>Grafik kütüphanelerinde bir mihver noktası etrafında dönme veya sabit bir noktaya göre ölçekleme olmayabilir.</a:t>
            </a:r>
          </a:p>
          <a:p>
            <a:r>
              <a:rPr lang="tr-TR" altLang="tr-TR" sz="2800" dirty="0" smtClean="0"/>
              <a:t>Bu durumda bir dizi dönüşümle bu işlemler gerçekleştirilir.</a:t>
            </a:r>
          </a:p>
          <a:p>
            <a:pPr lvl="1"/>
            <a:r>
              <a:rPr lang="tr-TR" altLang="tr-TR" sz="2400" dirty="0" smtClean="0"/>
              <a:t>Bunun için öncelikle </a:t>
            </a:r>
            <a:r>
              <a:rPr lang="en-US" altLang="tr-TR" sz="2400" dirty="0"/>
              <a:t>(</a:t>
            </a:r>
            <a:r>
              <a:rPr lang="en-US" altLang="tr-TR" sz="2400" i="1" dirty="0" err="1"/>
              <a:t>x</a:t>
            </a:r>
            <a:r>
              <a:rPr lang="en-US" altLang="tr-TR" sz="2400" i="1" baseline="-25000" dirty="0" err="1"/>
              <a:t>r</a:t>
            </a:r>
            <a:r>
              <a:rPr lang="en-US" altLang="tr-TR" sz="2400" i="1" dirty="0"/>
              <a:t> , </a:t>
            </a:r>
            <a:r>
              <a:rPr lang="en-US" altLang="tr-TR" sz="2400" i="1" dirty="0" err="1"/>
              <a:t>y</a:t>
            </a:r>
            <a:r>
              <a:rPr lang="en-US" altLang="tr-TR" sz="2400" i="1" baseline="-25000" dirty="0" err="1"/>
              <a:t>r</a:t>
            </a:r>
            <a:r>
              <a:rPr lang="en-US" altLang="tr-TR" sz="2400" i="1" dirty="0"/>
              <a:t> </a:t>
            </a:r>
            <a:r>
              <a:rPr lang="en-US" altLang="tr-TR" sz="2400" dirty="0"/>
              <a:t>)</a:t>
            </a:r>
            <a:r>
              <a:rPr lang="tr-TR" altLang="tr-TR" sz="2400" dirty="0"/>
              <a:t> </a:t>
            </a:r>
            <a:r>
              <a:rPr lang="tr-TR" altLang="tr-TR" sz="2400" dirty="0" smtClean="0"/>
              <a:t>veya </a:t>
            </a:r>
            <a:r>
              <a:rPr lang="en-US" altLang="tr-TR" sz="2400" dirty="0"/>
              <a:t>(</a:t>
            </a:r>
            <a:r>
              <a:rPr lang="en-US" altLang="tr-TR" sz="2400" i="1" dirty="0" smtClean="0"/>
              <a:t>x</a:t>
            </a:r>
            <a:r>
              <a:rPr lang="tr-TR" altLang="tr-TR" sz="2400" i="1" baseline="-25000" dirty="0" smtClean="0"/>
              <a:t>f</a:t>
            </a:r>
            <a:r>
              <a:rPr lang="en-US" altLang="tr-TR" sz="2400" i="1" dirty="0" smtClean="0"/>
              <a:t> </a:t>
            </a:r>
            <a:r>
              <a:rPr lang="en-US" altLang="tr-TR" sz="2400" i="1" dirty="0"/>
              <a:t>, </a:t>
            </a:r>
            <a:r>
              <a:rPr lang="en-US" altLang="tr-TR" sz="2400" i="1" dirty="0" smtClean="0"/>
              <a:t>y</a:t>
            </a:r>
            <a:r>
              <a:rPr lang="tr-TR" altLang="tr-TR" sz="2400" i="1" baseline="-25000" dirty="0" smtClean="0"/>
              <a:t>f</a:t>
            </a:r>
            <a:r>
              <a:rPr lang="en-US" altLang="tr-TR" sz="2400" i="1" dirty="0" smtClean="0"/>
              <a:t> </a:t>
            </a:r>
            <a:r>
              <a:rPr lang="en-US" altLang="tr-TR" sz="2400" dirty="0"/>
              <a:t>)</a:t>
            </a:r>
            <a:r>
              <a:rPr lang="tr-TR" altLang="tr-TR" sz="2400" dirty="0"/>
              <a:t> </a:t>
            </a:r>
            <a:r>
              <a:rPr lang="tr-TR" altLang="tr-TR" sz="2400" dirty="0" smtClean="0"/>
              <a:t>orijine taşınır</a:t>
            </a:r>
            <a:r>
              <a:rPr lang="tr-TR" altLang="tr-TR" sz="2400" smtClean="0"/>
              <a:t>. </a:t>
            </a:r>
            <a:endParaRPr lang="en-US" altLang="tr-TR" sz="2400" smtClean="0"/>
          </a:p>
          <a:p>
            <a:pPr lvl="1"/>
            <a:r>
              <a:rPr lang="tr-TR" altLang="tr-TR" sz="2400" smtClean="0"/>
              <a:t>İlgili </a:t>
            </a:r>
            <a:r>
              <a:rPr lang="tr-TR" altLang="tr-TR" sz="2400" dirty="0" smtClean="0"/>
              <a:t>dönüşüm gerçekleştirildikten sonra da bu noktalar orijinal konumlarına geri çekilir.</a:t>
            </a:r>
          </a:p>
          <a:p>
            <a:r>
              <a:rPr lang="tr-TR" altLang="tr-TR" sz="2800" dirty="0" smtClean="0"/>
              <a:t>Bu durumda birleşik dönüşümler uygulamak gerekir.</a:t>
            </a:r>
          </a:p>
        </p:txBody>
      </p:sp>
    </p:spTree>
    <p:extLst>
      <p:ext uri="{BB962C8B-B14F-4D97-AF65-F5344CB8AC3E}">
        <p14:creationId xmlns:p14="http://schemas.microsoft.com/office/powerpoint/2010/main" val="553723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tr-TR" altLang="tr-TR" dirty="0" smtClean="0"/>
              <a:t>İki Boyutta Poligon Dönüşümü</a:t>
            </a:r>
            <a:endParaRPr lang="en-US" altLang="tr-TR" dirty="0" smtClean="0"/>
          </a:p>
        </p:txBody>
      </p:sp>
      <p:pic>
        <p:nvPicPr>
          <p:cNvPr id="16387" name="AADGHAZ0.jpg" descr="AADGHAZ0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19"/>
          <a:stretch/>
        </p:blipFill>
        <p:spPr bwMode="auto">
          <a:xfrm>
            <a:off x="5004048" y="1700808"/>
            <a:ext cx="3262313" cy="47903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İçerik Yer Tutucusu 2"/>
          <p:cNvSpPr>
            <a:spLocks noGrp="1"/>
          </p:cNvSpPr>
          <p:nvPr>
            <p:ph idx="1"/>
          </p:nvPr>
        </p:nvSpPr>
        <p:spPr>
          <a:xfrm>
            <a:off x="395536" y="1772816"/>
            <a:ext cx="4248472" cy="4392488"/>
          </a:xfrm>
        </p:spPr>
        <p:txBody>
          <a:bodyPr>
            <a:noAutofit/>
          </a:bodyPr>
          <a:lstStyle/>
          <a:p>
            <a:r>
              <a:rPr lang="tr-TR" altLang="tr-TR" sz="2400" dirty="0"/>
              <a:t>Kayma dönüşümü bir katı </a:t>
            </a:r>
            <a:r>
              <a:rPr lang="tr-TR" altLang="tr-TR" sz="2400" dirty="0" smtClean="0"/>
              <a:t>kütle dönüşümü olup nesne üzerindeki tüm noktaları aynı miktarda </a:t>
            </a:r>
            <a:r>
              <a:rPr lang="tr-TR" altLang="tr-TR" sz="2400" smtClean="0"/>
              <a:t>kaydırır.</a:t>
            </a:r>
            <a:endParaRPr lang="en-US" altLang="tr-TR" sz="2400" smtClean="0"/>
          </a:p>
          <a:p>
            <a:pPr marL="0" indent="0">
              <a:buNone/>
            </a:pPr>
            <a:endParaRPr lang="tr-TR" altLang="tr-TR" sz="2400" dirty="0" smtClean="0"/>
          </a:p>
          <a:p>
            <a:r>
              <a:rPr lang="en-US" altLang="tr-TR" sz="2400" dirty="0" smtClean="0"/>
              <a:t>(</a:t>
            </a:r>
            <a:r>
              <a:rPr lang="en-US" altLang="tr-TR" sz="2400" dirty="0"/>
              <a:t>−5.50, 3.75</a:t>
            </a:r>
            <a:r>
              <a:rPr lang="en-US" altLang="tr-TR" sz="2400" dirty="0" smtClean="0"/>
              <a:t>)</a:t>
            </a:r>
            <a:r>
              <a:rPr lang="tr-TR" altLang="tr-TR" sz="2400" dirty="0" smtClean="0"/>
              <a:t> dönüşüm vektörüyle şekildeki poligon </a:t>
            </a:r>
            <a:r>
              <a:rPr lang="en-US" altLang="tr-TR" sz="2400" dirty="0" smtClean="0"/>
              <a:t>(a</a:t>
            </a:r>
            <a:r>
              <a:rPr lang="en-US" altLang="tr-TR" sz="2400" dirty="0"/>
              <a:t>) </a:t>
            </a:r>
            <a:r>
              <a:rPr lang="tr-TR" altLang="tr-TR" sz="2400" dirty="0" smtClean="0"/>
              <a:t>konumundan </a:t>
            </a:r>
            <a:r>
              <a:rPr lang="en-US" altLang="tr-TR" sz="2400" dirty="0" smtClean="0"/>
              <a:t>(</a:t>
            </a:r>
            <a:r>
              <a:rPr lang="en-US" altLang="tr-TR" sz="2400" dirty="0"/>
              <a:t>b) </a:t>
            </a:r>
            <a:r>
              <a:rPr lang="tr-TR" altLang="tr-TR" sz="2400" dirty="0" smtClean="0"/>
              <a:t>konumuna taşınmıştır.</a:t>
            </a:r>
          </a:p>
        </p:txBody>
      </p:sp>
    </p:spTree>
    <p:extLst>
      <p:ext uri="{BB962C8B-B14F-4D97-AF65-F5344CB8AC3E}">
        <p14:creationId xmlns:p14="http://schemas.microsoft.com/office/powerpoint/2010/main" val="3014369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tr-TR" altLang="tr-TR" dirty="0" smtClean="0"/>
              <a:t>Bir Nesneyi Mihver Etrafında Döndürme </a:t>
            </a:r>
            <a:endParaRPr lang="en-US" altLang="tr-TR" dirty="0" smtClean="0"/>
          </a:p>
        </p:txBody>
      </p:sp>
      <p:pic>
        <p:nvPicPr>
          <p:cNvPr id="30723" name="AADGHBG0.jpg" descr="AADGHBG0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222"/>
          <a:stretch/>
        </p:blipFill>
        <p:spPr bwMode="auto">
          <a:xfrm>
            <a:off x="477399" y="3212977"/>
            <a:ext cx="8226425" cy="17536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İçerik Yer Tutucusu 2"/>
              <p:cNvSpPr>
                <a:spLocks noGrp="1"/>
              </p:cNvSpPr>
              <p:nvPr>
                <p:ph idx="1"/>
              </p:nvPr>
            </p:nvSpPr>
            <p:spPr>
              <a:xfrm>
                <a:off x="395536" y="1772816"/>
                <a:ext cx="8308288" cy="1368152"/>
              </a:xfrm>
            </p:spPr>
            <p:txBody>
              <a:bodyPr>
                <a:noAutofit/>
              </a:bodyPr>
              <a:lstStyle/>
              <a:p>
                <a:r>
                  <a:rPr lang="tr-TR" altLang="tr-TR" sz="2800" dirty="0" smtClean="0"/>
                  <a:t>Bir nesnenin </a:t>
                </a:r>
                <a:r>
                  <a:rPr lang="en-US" altLang="tr-TR" sz="2800" b="1" dirty="0"/>
                  <a:t>R</a:t>
                </a:r>
                <a:r>
                  <a:rPr lang="en-US" altLang="tr-TR" sz="2800" dirty="0"/>
                  <a:t>(</a:t>
                </a:r>
                <a14:m>
                  <m:oMath xmlns:m="http://schemas.openxmlformats.org/officeDocument/2006/math">
                    <m:r>
                      <a:rPr lang="tr-TR" altLang="tr-TR" sz="2800" i="1">
                        <a:latin typeface="Cambria Math"/>
                        <a:ea typeface="Cambria Math"/>
                      </a:rPr>
                      <m:t>𝜃</m:t>
                    </m:r>
                  </m:oMath>
                </a14:m>
                <a:r>
                  <a:rPr lang="en-US" altLang="tr-TR" sz="2800" dirty="0"/>
                  <a:t>)</a:t>
                </a:r>
                <a:r>
                  <a:rPr lang="tr-TR" altLang="tr-TR" sz="2800" dirty="0"/>
                  <a:t> dönme matrisi kullanılarak </a:t>
                </a:r>
                <a:r>
                  <a:rPr lang="tr-TR" altLang="tr-TR" sz="2800" dirty="0" smtClean="0"/>
                  <a:t>belirli bir mihver noktasına göre döndürülmesi için şu dönüşüm dizisi takip edilir.</a:t>
                </a:r>
              </a:p>
            </p:txBody>
          </p:sp>
        </mc:Choice>
        <mc:Fallback xmlns="">
          <p:sp>
            <p:nvSpPr>
              <p:cNvPr id="4" name="İçerik Yer Tutucus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5536" y="1772816"/>
                <a:ext cx="8308288" cy="1368152"/>
              </a:xfrm>
              <a:blipFill rotWithShape="1">
                <a:blip r:embed="rId4"/>
                <a:stretch>
                  <a:fillRect l="-1321" t="-4018" r="-2421" b="-13393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Metin kutusu 1"/>
          <p:cNvSpPr txBox="1"/>
          <p:nvPr/>
        </p:nvSpPr>
        <p:spPr>
          <a:xfrm>
            <a:off x="395536" y="5183742"/>
            <a:ext cx="18722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b="1" dirty="0" smtClean="0"/>
              <a:t>I-</a:t>
            </a:r>
            <a:r>
              <a:rPr lang="tr-TR" dirty="0" smtClean="0"/>
              <a:t> Nesnenin ve mihver noktasının başlangıç konumu</a:t>
            </a:r>
            <a:endParaRPr lang="tr-TR" dirty="0"/>
          </a:p>
        </p:txBody>
      </p:sp>
      <p:sp>
        <p:nvSpPr>
          <p:cNvPr id="6" name="Metin kutusu 5"/>
          <p:cNvSpPr txBox="1"/>
          <p:nvPr/>
        </p:nvSpPr>
        <p:spPr>
          <a:xfrm>
            <a:off x="2483768" y="5192032"/>
            <a:ext cx="18722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altLang="tr-TR" b="1" dirty="0" smtClean="0"/>
              <a:t>II- </a:t>
            </a:r>
            <a:r>
              <a:rPr lang="en-US" altLang="tr-TR" dirty="0" smtClean="0"/>
              <a:t>(</a:t>
            </a:r>
            <a:r>
              <a:rPr lang="en-US" altLang="tr-TR" i="1" dirty="0" err="1" smtClean="0"/>
              <a:t>x</a:t>
            </a:r>
            <a:r>
              <a:rPr lang="en-US" altLang="tr-TR" i="1" baseline="-25000" dirty="0" err="1" smtClean="0"/>
              <a:t>r</a:t>
            </a:r>
            <a:r>
              <a:rPr lang="en-US" altLang="tr-TR" i="1" dirty="0" smtClean="0"/>
              <a:t> </a:t>
            </a:r>
            <a:r>
              <a:rPr lang="en-US" altLang="tr-TR" i="1" dirty="0"/>
              <a:t>, </a:t>
            </a:r>
            <a:r>
              <a:rPr lang="en-US" altLang="tr-TR" i="1" dirty="0" err="1"/>
              <a:t>y</a:t>
            </a:r>
            <a:r>
              <a:rPr lang="en-US" altLang="tr-TR" i="1" baseline="-25000" dirty="0" err="1"/>
              <a:t>r</a:t>
            </a:r>
            <a:r>
              <a:rPr lang="en-US" altLang="tr-TR" i="1" dirty="0"/>
              <a:t> </a:t>
            </a:r>
            <a:r>
              <a:rPr lang="en-US" altLang="tr-TR" dirty="0" smtClean="0"/>
              <a:t>)</a:t>
            </a:r>
            <a:r>
              <a:rPr lang="tr-TR" altLang="tr-TR" dirty="0" smtClean="0"/>
              <a:t> mihver noktası orijinde olacak şekilde </a:t>
            </a:r>
            <a:r>
              <a:rPr lang="tr-TR" dirty="0" smtClean="0"/>
              <a:t>nesnenin kaydırılması</a:t>
            </a:r>
            <a:endParaRPr lang="tr-TR" dirty="0"/>
          </a:p>
        </p:txBody>
      </p:sp>
      <p:sp>
        <p:nvSpPr>
          <p:cNvPr id="7" name="Metin kutusu 6"/>
          <p:cNvSpPr txBox="1"/>
          <p:nvPr/>
        </p:nvSpPr>
        <p:spPr>
          <a:xfrm>
            <a:off x="4808817" y="5230941"/>
            <a:ext cx="18722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altLang="tr-TR" b="1" dirty="0" smtClean="0"/>
              <a:t>III- </a:t>
            </a:r>
            <a:r>
              <a:rPr lang="tr-TR" altLang="tr-TR" dirty="0" smtClean="0"/>
              <a:t>Orijin etrafında dönme</a:t>
            </a:r>
            <a:endParaRPr lang="tr-TR" dirty="0"/>
          </a:p>
        </p:txBody>
      </p:sp>
      <p:sp>
        <p:nvSpPr>
          <p:cNvPr id="8" name="Metin kutusu 7"/>
          <p:cNvSpPr txBox="1"/>
          <p:nvPr/>
        </p:nvSpPr>
        <p:spPr>
          <a:xfrm>
            <a:off x="6948264" y="5264040"/>
            <a:ext cx="194421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altLang="tr-TR" b="1" dirty="0" smtClean="0"/>
              <a:t>IV- </a:t>
            </a:r>
            <a:r>
              <a:rPr lang="tr-TR" altLang="tr-TR" dirty="0" smtClean="0"/>
              <a:t>Mihver noktası  </a:t>
            </a:r>
            <a:r>
              <a:rPr lang="en-US" altLang="tr-TR" dirty="0" smtClean="0"/>
              <a:t>(</a:t>
            </a:r>
            <a:r>
              <a:rPr lang="en-US" altLang="tr-TR" i="1" dirty="0" err="1" smtClean="0"/>
              <a:t>x</a:t>
            </a:r>
            <a:r>
              <a:rPr lang="en-US" altLang="tr-TR" i="1" baseline="-25000" dirty="0" err="1" smtClean="0"/>
              <a:t>r</a:t>
            </a:r>
            <a:r>
              <a:rPr lang="en-US" altLang="tr-TR" i="1" dirty="0" smtClean="0"/>
              <a:t> </a:t>
            </a:r>
            <a:r>
              <a:rPr lang="en-US" altLang="tr-TR" i="1" dirty="0"/>
              <a:t>, </a:t>
            </a:r>
            <a:r>
              <a:rPr lang="en-US" altLang="tr-TR" i="1" dirty="0" err="1"/>
              <a:t>y</a:t>
            </a:r>
            <a:r>
              <a:rPr lang="en-US" altLang="tr-TR" i="1" baseline="-25000" dirty="0" err="1"/>
              <a:t>r</a:t>
            </a:r>
            <a:r>
              <a:rPr lang="en-US" altLang="tr-TR" i="1" dirty="0"/>
              <a:t> </a:t>
            </a:r>
            <a:r>
              <a:rPr lang="en-US" altLang="tr-TR" dirty="0" smtClean="0"/>
              <a:t>)</a:t>
            </a:r>
            <a:r>
              <a:rPr lang="tr-TR" altLang="tr-TR" dirty="0" smtClean="0"/>
              <a:t>’ye geri dönecek şekilde </a:t>
            </a:r>
            <a:r>
              <a:rPr lang="tr-TR" dirty="0" smtClean="0"/>
              <a:t>nesnenin kaydırılması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585884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tr-TR" altLang="tr-TR" dirty="0" smtClean="0"/>
              <a:t>Bir Nesneyi Sabit Noktaya Göre Ölçekleme</a:t>
            </a:r>
            <a:endParaRPr lang="en-US" altLang="tr-TR" dirty="0" smtClean="0"/>
          </a:p>
        </p:txBody>
      </p:sp>
      <p:pic>
        <p:nvPicPr>
          <p:cNvPr id="32771" name="AADGHBH0.jpg" descr="AADGHBH0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031"/>
          <a:stretch/>
        </p:blipFill>
        <p:spPr bwMode="auto">
          <a:xfrm>
            <a:off x="539552" y="3452687"/>
            <a:ext cx="8226425" cy="1632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İçerik Yer Tutucusu 2"/>
          <p:cNvSpPr>
            <a:spLocks noGrp="1"/>
          </p:cNvSpPr>
          <p:nvPr>
            <p:ph idx="1"/>
          </p:nvPr>
        </p:nvSpPr>
        <p:spPr>
          <a:xfrm>
            <a:off x="395536" y="1772816"/>
            <a:ext cx="8308288" cy="1368152"/>
          </a:xfrm>
        </p:spPr>
        <p:txBody>
          <a:bodyPr>
            <a:noAutofit/>
          </a:bodyPr>
          <a:lstStyle/>
          <a:p>
            <a:r>
              <a:rPr lang="tr-TR" altLang="tr-TR" sz="2800" dirty="0"/>
              <a:t>Bir nesnenin </a:t>
            </a:r>
            <a:r>
              <a:rPr lang="en-US" altLang="tr-TR" sz="2800" b="1" dirty="0"/>
              <a:t>S</a:t>
            </a:r>
            <a:r>
              <a:rPr lang="en-US" altLang="tr-TR" sz="2800" dirty="0"/>
              <a:t>(</a:t>
            </a:r>
            <a:r>
              <a:rPr lang="en-US" altLang="tr-TR" sz="2800" i="1" dirty="0" err="1"/>
              <a:t>s</a:t>
            </a:r>
            <a:r>
              <a:rPr lang="en-US" altLang="tr-TR" sz="2800" i="1" baseline="-25000" dirty="0" err="1"/>
              <a:t>x</a:t>
            </a:r>
            <a:r>
              <a:rPr lang="en-US" altLang="tr-TR" sz="2800" i="1" dirty="0"/>
              <a:t> , </a:t>
            </a:r>
            <a:r>
              <a:rPr lang="en-US" altLang="tr-TR" sz="2800" i="1" dirty="0" err="1"/>
              <a:t>s</a:t>
            </a:r>
            <a:r>
              <a:rPr lang="en-US" altLang="tr-TR" sz="2800" i="1" baseline="-25000" dirty="0" err="1"/>
              <a:t>y</a:t>
            </a:r>
            <a:r>
              <a:rPr lang="en-US" altLang="tr-TR" sz="2800" i="1" dirty="0"/>
              <a:t> </a:t>
            </a:r>
            <a:r>
              <a:rPr lang="en-US" altLang="tr-TR" sz="2800" dirty="0"/>
              <a:t>) </a:t>
            </a:r>
            <a:r>
              <a:rPr lang="tr-TR" altLang="tr-TR" sz="2800" dirty="0" smtClean="0"/>
              <a:t>ölçekleme matrisi </a:t>
            </a:r>
            <a:r>
              <a:rPr lang="tr-TR" altLang="tr-TR" sz="2800" dirty="0"/>
              <a:t>kullanılarak belirli bir </a:t>
            </a:r>
            <a:r>
              <a:rPr lang="tr-TR" altLang="tr-TR" sz="2800" dirty="0" smtClean="0"/>
              <a:t>sabit noktaya </a:t>
            </a:r>
            <a:r>
              <a:rPr lang="tr-TR" altLang="tr-TR" sz="2800" dirty="0"/>
              <a:t>göre </a:t>
            </a:r>
            <a:r>
              <a:rPr lang="tr-TR" altLang="tr-TR" sz="2800" dirty="0" smtClean="0"/>
              <a:t>ölçeklenmesi için </a:t>
            </a:r>
            <a:r>
              <a:rPr lang="tr-TR" altLang="tr-TR" sz="2800" dirty="0"/>
              <a:t>şu dönüşüm dizisi takip edilir</a:t>
            </a:r>
            <a:r>
              <a:rPr lang="tr-TR" altLang="tr-TR" sz="2800" dirty="0" smtClean="0"/>
              <a:t>.</a:t>
            </a:r>
            <a:endParaRPr lang="tr-TR" altLang="tr-TR" sz="2800" dirty="0"/>
          </a:p>
        </p:txBody>
      </p:sp>
      <p:sp>
        <p:nvSpPr>
          <p:cNvPr id="5" name="Metin kutusu 4"/>
          <p:cNvSpPr txBox="1"/>
          <p:nvPr/>
        </p:nvSpPr>
        <p:spPr>
          <a:xfrm>
            <a:off x="395536" y="5183742"/>
            <a:ext cx="18722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b="1" dirty="0" smtClean="0"/>
              <a:t>I-</a:t>
            </a:r>
            <a:r>
              <a:rPr lang="tr-TR" dirty="0" smtClean="0"/>
              <a:t> Nesnenin ve sabit noktanın başlangıç konumu</a:t>
            </a:r>
            <a:endParaRPr lang="tr-TR" dirty="0"/>
          </a:p>
        </p:txBody>
      </p:sp>
      <p:sp>
        <p:nvSpPr>
          <p:cNvPr id="6" name="Metin kutusu 5"/>
          <p:cNvSpPr txBox="1"/>
          <p:nvPr/>
        </p:nvSpPr>
        <p:spPr>
          <a:xfrm>
            <a:off x="2483768" y="5192032"/>
            <a:ext cx="18722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altLang="tr-TR" b="1" dirty="0" smtClean="0"/>
              <a:t>II- </a:t>
            </a:r>
            <a:r>
              <a:rPr lang="en-US" altLang="tr-TR" dirty="0" smtClean="0"/>
              <a:t>(</a:t>
            </a:r>
            <a:r>
              <a:rPr lang="en-US" altLang="tr-TR" i="1" dirty="0" smtClean="0"/>
              <a:t>x</a:t>
            </a:r>
            <a:r>
              <a:rPr lang="tr-TR" altLang="tr-TR" i="1" baseline="-25000" dirty="0" smtClean="0"/>
              <a:t>f</a:t>
            </a:r>
            <a:r>
              <a:rPr lang="en-US" altLang="tr-TR" i="1" dirty="0" smtClean="0"/>
              <a:t> </a:t>
            </a:r>
            <a:r>
              <a:rPr lang="en-US" altLang="tr-TR" i="1" dirty="0"/>
              <a:t>, </a:t>
            </a:r>
            <a:r>
              <a:rPr lang="en-US" altLang="tr-TR" i="1" dirty="0" smtClean="0"/>
              <a:t>y</a:t>
            </a:r>
            <a:r>
              <a:rPr lang="tr-TR" altLang="tr-TR" i="1" baseline="-25000" dirty="0" smtClean="0"/>
              <a:t>f</a:t>
            </a:r>
            <a:r>
              <a:rPr lang="en-US" altLang="tr-TR" i="1" dirty="0" smtClean="0"/>
              <a:t> </a:t>
            </a:r>
            <a:r>
              <a:rPr lang="en-US" altLang="tr-TR" dirty="0" smtClean="0"/>
              <a:t>)</a:t>
            </a:r>
            <a:r>
              <a:rPr lang="tr-TR" altLang="tr-TR" dirty="0" smtClean="0"/>
              <a:t> sabit noktası orijinde olacak şekilde </a:t>
            </a:r>
            <a:r>
              <a:rPr lang="tr-TR" dirty="0" smtClean="0"/>
              <a:t>nesnenin kaydırılması</a:t>
            </a:r>
            <a:endParaRPr lang="tr-TR" dirty="0"/>
          </a:p>
        </p:txBody>
      </p:sp>
      <p:sp>
        <p:nvSpPr>
          <p:cNvPr id="7" name="Metin kutusu 6"/>
          <p:cNvSpPr txBox="1"/>
          <p:nvPr/>
        </p:nvSpPr>
        <p:spPr>
          <a:xfrm>
            <a:off x="4808817" y="5230941"/>
            <a:ext cx="18722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altLang="tr-TR" b="1" dirty="0" smtClean="0"/>
              <a:t>III- </a:t>
            </a:r>
            <a:r>
              <a:rPr lang="tr-TR" altLang="tr-TR" dirty="0" smtClean="0"/>
              <a:t>Orijine göre nesneyi ölçekle</a:t>
            </a:r>
            <a:endParaRPr lang="tr-TR" dirty="0"/>
          </a:p>
        </p:txBody>
      </p:sp>
      <p:sp>
        <p:nvSpPr>
          <p:cNvPr id="8" name="Metin kutusu 7"/>
          <p:cNvSpPr txBox="1"/>
          <p:nvPr/>
        </p:nvSpPr>
        <p:spPr>
          <a:xfrm>
            <a:off x="6948264" y="5264040"/>
            <a:ext cx="194421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altLang="tr-TR" b="1" dirty="0" smtClean="0"/>
              <a:t>IV- </a:t>
            </a:r>
            <a:r>
              <a:rPr lang="tr-TR" altLang="tr-TR" dirty="0" smtClean="0"/>
              <a:t>Sabit nokta    </a:t>
            </a:r>
            <a:r>
              <a:rPr lang="en-US" altLang="tr-TR" dirty="0" smtClean="0"/>
              <a:t>(</a:t>
            </a:r>
            <a:r>
              <a:rPr lang="en-US" altLang="tr-TR" i="1" dirty="0" smtClean="0"/>
              <a:t>x</a:t>
            </a:r>
            <a:r>
              <a:rPr lang="tr-TR" altLang="tr-TR" i="1" baseline="-25000" dirty="0" smtClean="0"/>
              <a:t>f</a:t>
            </a:r>
            <a:r>
              <a:rPr lang="en-US" altLang="tr-TR" i="1" dirty="0" smtClean="0"/>
              <a:t> </a:t>
            </a:r>
            <a:r>
              <a:rPr lang="en-US" altLang="tr-TR" i="1" dirty="0"/>
              <a:t>, </a:t>
            </a:r>
            <a:r>
              <a:rPr lang="en-US" altLang="tr-TR" i="1" dirty="0" smtClean="0"/>
              <a:t>y</a:t>
            </a:r>
            <a:r>
              <a:rPr lang="tr-TR" altLang="tr-TR" i="1" baseline="-25000" dirty="0" smtClean="0"/>
              <a:t>f</a:t>
            </a:r>
            <a:r>
              <a:rPr lang="en-US" altLang="tr-TR" i="1" dirty="0" smtClean="0"/>
              <a:t> </a:t>
            </a:r>
            <a:r>
              <a:rPr lang="en-US" altLang="tr-TR" dirty="0" smtClean="0"/>
              <a:t>)</a:t>
            </a:r>
            <a:r>
              <a:rPr lang="tr-TR" altLang="tr-TR" dirty="0" smtClean="0"/>
              <a:t>’ye geri dönecek şekilde </a:t>
            </a:r>
            <a:r>
              <a:rPr lang="tr-TR" dirty="0" smtClean="0"/>
              <a:t>nesnenin kaydırılması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372507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tr-TR" altLang="tr-TR" dirty="0" smtClean="0"/>
              <a:t>İki Boyutta Birleşik Dönüşümler</a:t>
            </a:r>
            <a:endParaRPr lang="en-US" altLang="tr-TR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İçerik Yer Tutucusu 2"/>
              <p:cNvSpPr>
                <a:spLocks noGrp="1"/>
              </p:cNvSpPr>
              <p:nvPr>
                <p:ph idx="1"/>
              </p:nvPr>
            </p:nvSpPr>
            <p:spPr>
              <a:xfrm>
                <a:off x="395536" y="1772816"/>
                <a:ext cx="8496944" cy="1368152"/>
              </a:xfrm>
            </p:spPr>
            <p:txBody>
              <a:bodyPr>
                <a:noAutofit/>
              </a:bodyPr>
              <a:lstStyle/>
              <a:p>
                <a:r>
                  <a:rPr lang="tr-TR" altLang="tr-TR" sz="2400" dirty="0" smtClean="0"/>
                  <a:t>Birden fazla dönüşüm söz konusu olduğunda dönüşüm matrisleri birbirleriyle çarpılır ve birleşik matrisler oluşturulur.</a:t>
                </a:r>
              </a:p>
              <a:p>
                <a:r>
                  <a:rPr lang="tr-TR" altLang="tr-TR" sz="2400" dirty="0" smtClean="0"/>
                  <a:t>Dönüşümler x-y koordinat düzlemine göre ise çarpımlar önden gerçekleştirilir. </a:t>
                </a:r>
                <a:endParaRPr lang="tr-TR" altLang="tr-TR" sz="2400" dirty="0"/>
              </a:p>
              <a:p>
                <a:pPr lvl="1">
                  <a:spcAft>
                    <a:spcPts val="6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tr-TR" altLang="tr-T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altLang="tr-TR" sz="2000" b="1" i="1">
                            <a:latin typeface="Cambria Math"/>
                          </a:rPr>
                          <m:t>𝑴</m:t>
                        </m:r>
                      </m:e>
                      <m:sub>
                        <m:r>
                          <a:rPr lang="tr-TR" altLang="tr-TR" sz="2000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tr-TR" altLang="tr-TR" sz="2000" b="1" i="1" smtClean="0">
                        <a:latin typeface="Cambria Math"/>
                      </a:rPr>
                      <m:t>, </m:t>
                    </m:r>
                    <m:sSub>
                      <m:sSubPr>
                        <m:ctrlPr>
                          <a:rPr lang="tr-TR" altLang="tr-T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altLang="tr-TR" sz="2000" b="1" i="1">
                            <a:latin typeface="Cambria Math"/>
                          </a:rPr>
                          <m:t>𝑴</m:t>
                        </m:r>
                      </m:e>
                      <m:sub>
                        <m:r>
                          <a:rPr lang="tr-TR" altLang="tr-TR" sz="2000" i="1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tr-TR" altLang="tr-TR" sz="2000" dirty="0" smtClean="0"/>
                  <a:t>,</a:t>
                </a:r>
                <a:r>
                  <a:rPr lang="tr-TR" altLang="tr-TR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tr-TR" altLang="tr-T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altLang="tr-TR" sz="2000" b="1" i="1">
                            <a:latin typeface="Cambria Math"/>
                          </a:rPr>
                          <m:t>𝑴</m:t>
                        </m:r>
                      </m:e>
                      <m:sub>
                        <m:r>
                          <a:rPr lang="tr-TR" altLang="tr-TR" sz="2000" b="0" i="1" smtClean="0">
                            <a:latin typeface="Cambria Math"/>
                          </a:rPr>
                          <m:t>3</m:t>
                        </m:r>
                      </m:sub>
                    </m:sSub>
                  </m:oMath>
                </a14:m>
                <a:r>
                  <a:rPr lang="tr-TR" altLang="tr-TR" sz="2000" dirty="0" smtClean="0"/>
                  <a:t> dönüşümleri ile </a:t>
                </a:r>
                <a14:m>
                  <m:oMath xmlns:m="http://schemas.openxmlformats.org/officeDocument/2006/math">
                    <m:r>
                      <a:rPr lang="tr-TR" altLang="tr-TR" sz="2000" b="1" i="1">
                        <a:latin typeface="Cambria Math"/>
                      </a:rPr>
                      <m:t>𝑷</m:t>
                    </m:r>
                  </m:oMath>
                </a14:m>
                <a:r>
                  <a:rPr lang="tr-TR" altLang="tr-TR" sz="2000" dirty="0" smtClean="0"/>
                  <a:t> noktasının dönüşümü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tr-TR" altLang="tr-TR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tr-TR" altLang="tr-TR" sz="2000" b="1" i="1">
                              <a:latin typeface="Cambria Math"/>
                            </a:rPr>
                            <m:t>𝑷</m:t>
                          </m:r>
                        </m:e>
                        <m:sup>
                          <m:r>
                            <a:rPr lang="tr-TR" altLang="tr-TR" sz="2000" i="1">
                              <a:latin typeface="Cambria Math"/>
                            </a:rPr>
                            <m:t>′</m:t>
                          </m:r>
                        </m:sup>
                      </m:sSup>
                      <m:r>
                        <a:rPr lang="tr-TR" altLang="tr-TR" sz="20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tr-TR" altLang="tr-T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tr-TR" altLang="tr-TR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altLang="tr-TR" sz="2000" b="1" i="1">
                                  <a:latin typeface="Cambria Math"/>
                                </a:rPr>
                                <m:t>𝑴</m:t>
                              </m:r>
                            </m:e>
                            <m:sub>
                              <m:r>
                                <a:rPr lang="tr-TR" altLang="tr-TR" sz="2000" b="0" i="1" smtClean="0">
                                  <a:latin typeface="Cambria Math"/>
                                </a:rPr>
                                <m:t>3</m:t>
                              </m:r>
                            </m:sub>
                          </m:sSub>
                          <m:sSub>
                            <m:sSubPr>
                              <m:ctrlPr>
                                <a:rPr lang="tr-TR" altLang="tr-TR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altLang="tr-TR" sz="2000" b="1" i="1">
                                  <a:latin typeface="Cambria Math"/>
                                </a:rPr>
                                <m:t>𝑴</m:t>
                              </m:r>
                            </m:e>
                            <m:sub>
                              <m:r>
                                <a:rPr lang="tr-TR" altLang="tr-TR" sz="2000" i="1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  <m:r>
                            <a:rPr lang="tr-TR" altLang="tr-TR" sz="2000" b="1" i="1">
                              <a:latin typeface="Cambria Math"/>
                            </a:rPr>
                            <m:t>𝑴</m:t>
                          </m:r>
                        </m:e>
                        <m:sub>
                          <m:r>
                            <a:rPr lang="tr-TR" altLang="tr-TR" sz="2000" i="1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tr-TR" altLang="tr-TR" sz="2000" b="1" i="1" smtClean="0">
                          <a:latin typeface="Cambria Math"/>
                          <a:ea typeface="Cambria Math"/>
                        </a:rPr>
                        <m:t>𝑷</m:t>
                      </m:r>
                      <m:r>
                        <a:rPr lang="tr-TR" altLang="tr-TR" sz="2000" b="1" i="1" smtClean="0"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tr-TR" altLang="tr-TR" sz="2000" b="1" i="1" smtClean="0">
                          <a:latin typeface="Cambria Math"/>
                          <a:ea typeface="Cambria Math"/>
                        </a:rPr>
                        <m:t>𝑴𝑷</m:t>
                      </m:r>
                    </m:oMath>
                  </m:oMathPara>
                </a14:m>
                <a:endParaRPr lang="tr-TR" altLang="tr-TR" sz="2000" b="1" dirty="0" smtClean="0"/>
              </a:p>
              <a:p>
                <a:pPr lvl="1">
                  <a:spcAft>
                    <a:spcPts val="600"/>
                  </a:spcAft>
                </a:pPr>
                <a:r>
                  <a:rPr lang="tr-TR" altLang="tr-TR" sz="2000" dirty="0" smtClean="0"/>
                  <a:t>Genelde bir sahne içerisinde çok sayıda nokta dönüştürüleceğinden </a:t>
                </a:r>
                <a14:m>
                  <m:oMath xmlns:m="http://schemas.openxmlformats.org/officeDocument/2006/math">
                    <m:r>
                      <a:rPr lang="tr-TR" altLang="tr-TR" sz="2000" b="1" i="1">
                        <a:latin typeface="Cambria Math"/>
                        <a:ea typeface="Cambria Math"/>
                      </a:rPr>
                      <m:t>𝑴</m:t>
                    </m:r>
                  </m:oMath>
                </a14:m>
                <a:r>
                  <a:rPr lang="tr-TR" altLang="tr-TR" sz="2000" dirty="0" smtClean="0"/>
                  <a:t> matrisinin önceden hesaplanması avantajlıdır.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altLang="tr-T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tr-TR" altLang="tr-TR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tr-TR" altLang="tr-TR" sz="2000" b="1" i="1">
                                  <a:latin typeface="Cambria Math"/>
                                </a:rPr>
                                <m:t>𝑷</m:t>
                              </m:r>
                            </m:e>
                            <m:sup>
                              <m:r>
                                <a:rPr lang="tr-TR" altLang="tr-TR" sz="2000" i="1">
                                  <a:latin typeface="Cambria Math"/>
                                </a:rPr>
                                <m:t>′</m:t>
                              </m:r>
                            </m:sup>
                          </m:sSup>
                        </m:e>
                        <m:sub>
                          <m:r>
                            <a:rPr lang="tr-TR" altLang="tr-TR" sz="2000" b="0" i="1" smtClean="0">
                              <a:latin typeface="Cambria Math"/>
                            </a:rPr>
                            <m:t>𝑁</m:t>
                          </m:r>
                        </m:sub>
                      </m:sSub>
                      <m:r>
                        <a:rPr lang="tr-TR" altLang="tr-TR" sz="2000" b="1" i="1"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tr-TR" altLang="tr-TR" sz="2000" b="1" i="1">
                          <a:latin typeface="Cambria Math"/>
                          <a:ea typeface="Cambria Math"/>
                        </a:rPr>
                        <m:t>𝑴</m:t>
                      </m:r>
                      <m:sSub>
                        <m:sSubPr>
                          <m:ctrlPr>
                            <a:rPr lang="tr-TR" altLang="tr-T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altLang="tr-TR" sz="2000" b="1" i="1" smtClean="0">
                              <a:latin typeface="Cambria Math"/>
                            </a:rPr>
                            <m:t>𝑷</m:t>
                          </m:r>
                        </m:e>
                        <m:sub>
                          <m:r>
                            <a:rPr lang="tr-TR" altLang="tr-TR" sz="2000" i="1">
                              <a:latin typeface="Cambria Math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tr-TR" altLang="tr-TR" sz="2000" b="1" dirty="0" smtClean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altLang="tr-TR" sz="2000" b="1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tr-TR" altLang="tr-TR" sz="2000" i="1">
                              <a:latin typeface="Cambria Math"/>
                            </a:rPr>
                            <m:t>[</m:t>
                          </m:r>
                          <m:sSub>
                            <m:sSubPr>
                              <m:ctrlPr>
                                <a:rPr lang="tr-TR" altLang="tr-TR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p>
                                <m:sSupPr>
                                  <m:ctrlPr>
                                    <a:rPr lang="tr-TR" altLang="tr-TR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tr-TR" altLang="tr-TR" sz="2000" b="1" i="1">
                                      <a:latin typeface="Cambria Math"/>
                                    </a:rPr>
                                    <m:t>𝑷</m:t>
                                  </m:r>
                                </m:e>
                                <m:sup>
                                  <m:r>
                                    <a:rPr lang="tr-TR" altLang="tr-TR" sz="2000" i="1">
                                      <a:latin typeface="Cambria Math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  <m:sub>
                              <m:r>
                                <a:rPr lang="tr-TR" altLang="tr-TR" sz="2000" i="1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tr-TR" altLang="tr-TR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p>
                                <m:sSupPr>
                                  <m:ctrlPr>
                                    <a:rPr lang="tr-TR" altLang="tr-TR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tr-TR" altLang="tr-TR" sz="2000" b="1" i="1">
                                      <a:latin typeface="Cambria Math"/>
                                    </a:rPr>
                                    <m:t> </m:t>
                                  </m:r>
                                  <m:r>
                                    <a:rPr lang="tr-TR" altLang="tr-TR" sz="2000" b="1" i="1">
                                      <a:latin typeface="Cambria Math"/>
                                    </a:rPr>
                                    <m:t>𝑷</m:t>
                                  </m:r>
                                </m:e>
                                <m:sup>
                                  <m:r>
                                    <a:rPr lang="tr-TR" altLang="tr-TR" sz="2000" i="1">
                                      <a:latin typeface="Cambria Math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  <m:sub>
                              <m:r>
                                <a:rPr lang="tr-TR" altLang="tr-TR" sz="2000" i="1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tr-TR" altLang="tr-TR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p>
                                <m:sSupPr>
                                  <m:ctrlPr>
                                    <a:rPr lang="tr-TR" altLang="tr-TR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tr-TR" altLang="tr-TR" sz="2000" b="1" i="1">
                                      <a:latin typeface="Cambria Math"/>
                                    </a:rPr>
                                    <m:t> </m:t>
                                  </m:r>
                                  <m:r>
                                    <a:rPr lang="tr-TR" altLang="tr-TR" sz="2000" b="1" i="1">
                                      <a:latin typeface="Cambria Math"/>
                                    </a:rPr>
                                    <m:t>𝑷</m:t>
                                  </m:r>
                                </m:e>
                                <m:sup>
                                  <m:r>
                                    <a:rPr lang="tr-TR" altLang="tr-TR" sz="2000" i="1">
                                      <a:latin typeface="Cambria Math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  <m:sub>
                              <m:r>
                                <a:rPr lang="tr-TR" altLang="tr-TR" sz="2000" i="1">
                                  <a:latin typeface="Cambria Math"/>
                                </a:rPr>
                                <m:t>3</m:t>
                              </m:r>
                            </m:sub>
                          </m:sSub>
                          <m:r>
                            <a:rPr lang="tr-TR" altLang="tr-TR" sz="2000" i="1">
                              <a:latin typeface="Cambria Math"/>
                            </a:rPr>
                            <m:t>…</m:t>
                          </m:r>
                          <m:sSub>
                            <m:sSubPr>
                              <m:ctrlPr>
                                <a:rPr lang="tr-TR" altLang="tr-TR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p>
                                <m:sSupPr>
                                  <m:ctrlPr>
                                    <a:rPr lang="tr-TR" altLang="tr-TR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tr-TR" altLang="tr-TR" sz="2000" b="1" i="1">
                                      <a:latin typeface="Cambria Math"/>
                                    </a:rPr>
                                    <m:t>𝑷</m:t>
                                  </m:r>
                                </m:e>
                                <m:sup>
                                  <m:r>
                                    <a:rPr lang="tr-TR" altLang="tr-TR" sz="2000" i="1">
                                      <a:latin typeface="Cambria Math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  <m:sub>
                              <m:r>
                                <a:rPr lang="tr-TR" altLang="tr-TR" sz="2000" i="1">
                                  <a:latin typeface="Cambria Math"/>
                                </a:rPr>
                                <m:t>𝑁</m:t>
                              </m:r>
                            </m:sub>
                          </m:sSub>
                          <m:r>
                            <a:rPr lang="tr-TR" altLang="tr-TR" sz="2000" i="1">
                              <a:latin typeface="Cambria Math"/>
                            </a:rPr>
                            <m:t>]</m:t>
                          </m:r>
                        </m:e>
                        <m:sub>
                          <m:r>
                            <a:rPr lang="tr-TR" altLang="tr-TR" sz="2000" b="0" i="1" smtClean="0">
                              <a:latin typeface="Cambria Math"/>
                              <a:ea typeface="Cambria Math"/>
                            </a:rPr>
                            <m:t>3</m:t>
                          </m:r>
                          <m:r>
                            <a:rPr lang="tr-TR" altLang="tr-TR" sz="2000" b="0" i="1" smtClean="0">
                              <a:latin typeface="Cambria Math"/>
                              <a:ea typeface="Cambria Math"/>
                            </a:rPr>
                            <m:t>𝑥𝑁</m:t>
                          </m:r>
                        </m:sub>
                      </m:sSub>
                      <m:r>
                        <a:rPr lang="tr-TR" altLang="tr-TR" sz="2000" b="1" i="1">
                          <a:latin typeface="Cambria Math"/>
                          <a:ea typeface="Cambria Math"/>
                        </a:rPr>
                        <m:t>=</m:t>
                      </m:r>
                      <m:sSub>
                        <m:sSubPr>
                          <m:ctrlPr>
                            <a:rPr lang="tr-TR" altLang="tr-TR" sz="2000" b="1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tr-TR" altLang="tr-TR" sz="2000" i="1">
                              <a:latin typeface="Cambria Math"/>
                            </a:rPr>
                            <m:t>[</m:t>
                          </m:r>
                          <m:r>
                            <a:rPr lang="tr-TR" altLang="tr-TR" sz="2000" b="1" i="1" smtClean="0">
                              <a:latin typeface="Cambria Math"/>
                            </a:rPr>
                            <m:t>𝑴</m:t>
                          </m:r>
                          <m:r>
                            <a:rPr lang="tr-TR" altLang="tr-TR" sz="2000" i="1">
                              <a:latin typeface="Cambria Math"/>
                            </a:rPr>
                            <m:t>]</m:t>
                          </m:r>
                        </m:e>
                        <m:sub>
                          <m:r>
                            <a:rPr lang="tr-TR" altLang="tr-TR" sz="2000" i="1">
                              <a:latin typeface="Cambria Math"/>
                              <a:ea typeface="Cambria Math"/>
                            </a:rPr>
                            <m:t>3</m:t>
                          </m:r>
                          <m:r>
                            <a:rPr lang="tr-TR" altLang="tr-TR" sz="2000" i="1">
                              <a:latin typeface="Cambria Math"/>
                              <a:ea typeface="Cambria Math"/>
                            </a:rPr>
                            <m:t>𝑥</m:t>
                          </m:r>
                          <m:r>
                            <a:rPr lang="tr-TR" altLang="tr-TR" sz="2000" b="0" i="1" smtClean="0">
                              <a:latin typeface="Cambria Math"/>
                              <a:ea typeface="Cambria Math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tr-TR" altLang="tr-TR" sz="2000" b="1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tr-TR" altLang="tr-TR" sz="2000" b="0" i="1" smtClean="0">
                              <a:latin typeface="Cambria Math"/>
                              <a:ea typeface="Cambria Math"/>
                            </a:rPr>
                            <m:t> </m:t>
                          </m:r>
                          <m:r>
                            <a:rPr lang="tr-TR" altLang="tr-TR" sz="2000" i="1">
                              <a:latin typeface="Cambria Math"/>
                            </a:rPr>
                            <m:t>[</m:t>
                          </m:r>
                          <m:sSub>
                            <m:sSubPr>
                              <m:ctrlPr>
                                <a:rPr lang="tr-TR" altLang="tr-TR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altLang="tr-TR" sz="2000" b="1" i="1" smtClean="0">
                                  <a:latin typeface="Cambria Math"/>
                                </a:rPr>
                                <m:t>𝑷</m:t>
                              </m:r>
                            </m:e>
                            <m:sub>
                              <m:r>
                                <a:rPr lang="tr-TR" altLang="tr-TR" sz="2000" i="1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tr-TR" altLang="tr-TR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altLang="tr-TR" sz="2000" b="1" i="1">
                                  <a:latin typeface="Cambria Math"/>
                                </a:rPr>
                                <m:t>𝑷</m:t>
                              </m:r>
                            </m:e>
                            <m:sub>
                              <m:r>
                                <a:rPr lang="tr-TR" altLang="tr-TR" sz="2000" i="1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tr-TR" altLang="tr-TR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altLang="tr-TR" sz="2000" b="1" i="1">
                                  <a:latin typeface="Cambria Math"/>
                                </a:rPr>
                                <m:t>𝑷</m:t>
                              </m:r>
                            </m:e>
                            <m:sub>
                              <m:r>
                                <a:rPr lang="tr-TR" altLang="tr-TR" sz="2000" i="1">
                                  <a:latin typeface="Cambria Math"/>
                                </a:rPr>
                                <m:t>3</m:t>
                              </m:r>
                            </m:sub>
                          </m:sSub>
                          <m:r>
                            <a:rPr lang="tr-TR" altLang="tr-TR" sz="2000" i="1">
                              <a:latin typeface="Cambria Math"/>
                            </a:rPr>
                            <m:t>…</m:t>
                          </m:r>
                          <m:sSub>
                            <m:sSubPr>
                              <m:ctrlPr>
                                <a:rPr lang="tr-TR" altLang="tr-TR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altLang="tr-TR" sz="2000" b="1" i="1">
                                  <a:latin typeface="Cambria Math"/>
                                </a:rPr>
                                <m:t>𝑷</m:t>
                              </m:r>
                            </m:e>
                            <m:sub>
                              <m:r>
                                <a:rPr lang="tr-TR" altLang="tr-TR" sz="2000" b="0" i="1" smtClean="0">
                                  <a:latin typeface="Cambria Math"/>
                                </a:rPr>
                                <m:t>𝑁</m:t>
                              </m:r>
                            </m:sub>
                          </m:sSub>
                          <m:r>
                            <a:rPr lang="tr-TR" altLang="tr-TR" sz="2000" i="1">
                              <a:latin typeface="Cambria Math"/>
                            </a:rPr>
                            <m:t>]</m:t>
                          </m:r>
                        </m:e>
                        <m:sub>
                          <m:r>
                            <a:rPr lang="tr-TR" altLang="tr-TR" sz="2000" i="1">
                              <a:latin typeface="Cambria Math"/>
                              <a:ea typeface="Cambria Math"/>
                            </a:rPr>
                            <m:t>3</m:t>
                          </m:r>
                          <m:r>
                            <a:rPr lang="tr-TR" altLang="tr-TR" sz="2000" i="1">
                              <a:latin typeface="Cambria Math"/>
                              <a:ea typeface="Cambria Math"/>
                            </a:rPr>
                            <m:t>𝑥𝑁</m:t>
                          </m:r>
                        </m:sub>
                      </m:sSub>
                    </m:oMath>
                  </m:oMathPara>
                </a14:m>
                <a:endParaRPr lang="tr-TR" altLang="tr-TR" sz="2000" b="1" dirty="0"/>
              </a:p>
              <a:p>
                <a:pPr marL="457200" lvl="1" indent="0">
                  <a:buNone/>
                </a:pPr>
                <a:endParaRPr lang="tr-TR" altLang="tr-TR" sz="2000" dirty="0" smtClean="0"/>
              </a:p>
            </p:txBody>
          </p:sp>
        </mc:Choice>
        <mc:Fallback xmlns="">
          <p:sp>
            <p:nvSpPr>
              <p:cNvPr id="4" name="İçerik Yer Tutucus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5536" y="1772816"/>
                <a:ext cx="8496944" cy="1368152"/>
              </a:xfrm>
              <a:blipFill rotWithShape="1">
                <a:blip r:embed="rId3"/>
                <a:stretch>
                  <a:fillRect l="-1004" t="-3571" b="-177679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70932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altLang="tr-TR" dirty="0"/>
              <a:t>İki Boyutta Birleşik </a:t>
            </a:r>
            <a:r>
              <a:rPr lang="tr-TR" altLang="tr-TR" dirty="0" smtClean="0"/>
              <a:t>Dönüşümler</a:t>
            </a:r>
            <a:endParaRPr lang="tr-T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İçerik Yer Tutucusu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10000"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tr-TR" sz="2800" dirty="0" smtClean="0"/>
                  <a:t>İki ardışık kayma toplanır.</a:t>
                </a:r>
              </a:p>
              <a:p>
                <a:pPr lvl="1"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tr-TR" altLang="tr-TR" sz="2400" b="0" i="0" smtClean="0">
                        <a:latin typeface="Cambria Math"/>
                      </a:rPr>
                      <m:t> </m:t>
                    </m:r>
                    <m:sSub>
                      <m:sSubPr>
                        <m:ctrlPr>
                          <a:rPr lang="tr-TR" altLang="tr-T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altLang="tr-TR" sz="2400" b="1" i="1">
                            <a:latin typeface="Cambria Math"/>
                          </a:rPr>
                          <m:t>𝑻</m:t>
                        </m:r>
                      </m:e>
                      <m:sub>
                        <m:r>
                          <a:rPr lang="tr-TR" altLang="tr-TR" sz="2400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tr-TR" altLang="tr-TR" sz="2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tr-TR" altLang="tr-TR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tr-TR" altLang="tr-TR" sz="2400" i="1">
                                <a:latin typeface="Cambria Math"/>
                              </a:rPr>
                              <m:t>𝑡</m:t>
                            </m:r>
                          </m:e>
                          <m:sub>
                            <m:r>
                              <a:rPr lang="tr-TR" altLang="tr-TR" sz="2400" b="0" i="1" smtClean="0">
                                <a:latin typeface="Cambria Math"/>
                              </a:rPr>
                              <m:t>1</m:t>
                            </m:r>
                            <m:r>
                              <a:rPr lang="tr-TR" altLang="tr-TR" sz="2400" i="1">
                                <a:latin typeface="Cambria Math"/>
                              </a:rPr>
                              <m:t>𝑥</m:t>
                            </m:r>
                          </m:sub>
                        </m:sSub>
                        <m:r>
                          <a:rPr lang="tr-TR" altLang="tr-TR" sz="2400" b="1" i="1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tr-TR" altLang="tr-TR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tr-TR" altLang="tr-TR" sz="2400" i="1">
                                <a:latin typeface="Cambria Math"/>
                              </a:rPr>
                              <m:t>𝑡</m:t>
                            </m:r>
                          </m:e>
                          <m:sub>
                            <m:r>
                              <a:rPr lang="tr-TR" altLang="tr-TR" sz="2400" b="0" i="1" smtClean="0">
                                <a:latin typeface="Cambria Math"/>
                              </a:rPr>
                              <m:t>1</m:t>
                            </m:r>
                            <m:r>
                              <a:rPr lang="tr-TR" altLang="tr-TR" sz="2400" i="1">
                                <a:latin typeface="Cambria Math"/>
                              </a:rPr>
                              <m:t>𝑦</m:t>
                            </m:r>
                          </m:sub>
                        </m:sSub>
                      </m:e>
                    </m:d>
                  </m:oMath>
                </a14:m>
                <a:r>
                  <a:rPr lang="tr-TR" altLang="tr-TR" sz="2400" b="1" i="1" dirty="0" smtClean="0">
                    <a:latin typeface="Cambria Math"/>
                    <a:ea typeface="Cambria Math"/>
                  </a:rPr>
                  <a:t> </a:t>
                </a:r>
                <a:r>
                  <a:rPr lang="tr-TR" altLang="tr-TR" sz="2400" dirty="0" smtClean="0">
                    <a:latin typeface="+mj-lt"/>
                    <a:ea typeface="Cambria Math"/>
                  </a:rPr>
                  <a:t>ve</a:t>
                </a:r>
                <a:r>
                  <a:rPr lang="tr-TR" altLang="tr-TR" sz="2400" b="1" i="1" dirty="0" smtClean="0">
                    <a:latin typeface="Cambria Math"/>
                    <a:ea typeface="Cambria Math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tr-TR" altLang="tr-T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altLang="tr-TR" sz="2400" b="1" i="1">
                            <a:latin typeface="Cambria Math"/>
                          </a:rPr>
                          <m:t>𝑻</m:t>
                        </m:r>
                      </m:e>
                      <m:sub>
                        <m:r>
                          <a:rPr lang="tr-TR" altLang="tr-TR" sz="2400" b="0" i="1" smtClean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tr-TR" altLang="tr-TR" sz="2400" b="1" i="1">
                        <a:latin typeface="Cambria Math"/>
                      </a:rPr>
                      <m:t>(</m:t>
                    </m:r>
                    <m:sSub>
                      <m:sSubPr>
                        <m:ctrlPr>
                          <a:rPr lang="tr-TR" altLang="tr-T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altLang="tr-TR" sz="2400" i="1">
                            <a:latin typeface="Cambria Math"/>
                          </a:rPr>
                          <m:t>𝑡</m:t>
                        </m:r>
                      </m:e>
                      <m:sub>
                        <m:r>
                          <a:rPr lang="tr-TR" altLang="tr-TR" sz="2400" b="0" i="1" smtClean="0">
                            <a:latin typeface="Cambria Math"/>
                          </a:rPr>
                          <m:t>2</m:t>
                        </m:r>
                        <m:r>
                          <a:rPr lang="tr-TR" altLang="tr-TR" sz="2400" i="1">
                            <a:latin typeface="Cambria Math"/>
                          </a:rPr>
                          <m:t>𝑥</m:t>
                        </m:r>
                      </m:sub>
                    </m:sSub>
                    <m:r>
                      <a:rPr lang="tr-TR" altLang="tr-TR" sz="2400" b="1" i="1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tr-TR" altLang="tr-T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altLang="tr-TR" sz="2400" i="1">
                            <a:latin typeface="Cambria Math"/>
                          </a:rPr>
                          <m:t>𝑡</m:t>
                        </m:r>
                      </m:e>
                      <m:sub>
                        <m:r>
                          <a:rPr lang="tr-TR" altLang="tr-TR" sz="2400" b="0" i="1" smtClean="0">
                            <a:latin typeface="Cambria Math"/>
                          </a:rPr>
                          <m:t>2</m:t>
                        </m:r>
                        <m:r>
                          <a:rPr lang="tr-TR" altLang="tr-TR" sz="2400" i="1">
                            <a:latin typeface="Cambria Math"/>
                          </a:rPr>
                          <m:t>𝑦</m:t>
                        </m:r>
                      </m:sub>
                    </m:sSub>
                    <m:r>
                      <a:rPr lang="tr-TR" altLang="tr-TR" sz="2400" b="1" i="1">
                        <a:latin typeface="Cambria Math"/>
                      </a:rPr>
                      <m:t>)</m:t>
                    </m:r>
                  </m:oMath>
                </a14:m>
                <a:endParaRPr lang="tr-TR" altLang="tr-TR" sz="2400" b="1" i="1" dirty="0" smtClean="0">
                  <a:latin typeface="Cambria Math"/>
                  <a:ea typeface="Cambria Math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tr-TR" altLang="tr-TR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tr-TR" altLang="tr-TR" sz="2000" b="1" i="1">
                              <a:latin typeface="Cambria Math"/>
                            </a:rPr>
                            <m:t>𝑷</m:t>
                          </m:r>
                        </m:e>
                        <m:sup>
                          <m:r>
                            <a:rPr lang="tr-TR" altLang="tr-TR" sz="2000" i="1">
                              <a:latin typeface="Cambria Math"/>
                            </a:rPr>
                            <m:t>′</m:t>
                          </m:r>
                        </m:sup>
                      </m:sSup>
                      <m:r>
                        <a:rPr lang="tr-TR" altLang="tr-TR" sz="2000" i="1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tr-TR" altLang="tr-TR" sz="20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tr-TR" altLang="tr-TR" sz="20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tr-TR" altLang="tr-TR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altLang="tr-TR" sz="2000" i="1">
                                        <a:latin typeface="Cambria Math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tr-TR" altLang="tr-TR" sz="2000" b="0" i="1" smtClean="0">
                                        <a:latin typeface="Cambria Math"/>
                                      </a:rPr>
                                      <m:t>2</m:t>
                                    </m:r>
                                    <m:r>
                                      <a:rPr lang="tr-TR" altLang="tr-TR" sz="2000" i="1">
                                        <a:latin typeface="Cambria Math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1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tr-TR" altLang="tr-TR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altLang="tr-TR" sz="2000" i="1">
                                        <a:latin typeface="Cambria Math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tr-TR" altLang="tr-TR" sz="2000" b="0" i="1" smtClean="0">
                                        <a:latin typeface="Cambria Math"/>
                                      </a:rPr>
                                      <m:t>2</m:t>
                                    </m:r>
                                    <m:r>
                                      <a:rPr lang="tr-TR" altLang="tr-TR" sz="2000" i="1">
                                        <a:latin typeface="Cambria Math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tr-TR" altLang="tr-TR" sz="20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tr-TR" altLang="tr-TR" sz="20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tr-TR" altLang="tr-TR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altLang="tr-TR" sz="2000" i="1">
                                        <a:latin typeface="Cambria Math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tr-TR" altLang="tr-TR" sz="2000" i="1">
                                        <a:latin typeface="Cambria Math"/>
                                      </a:rPr>
                                      <m:t>1</m:t>
                                    </m:r>
                                    <m:r>
                                      <a:rPr lang="tr-TR" altLang="tr-TR" sz="2000" i="1">
                                        <a:latin typeface="Cambria Math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1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tr-TR" altLang="tr-TR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altLang="tr-TR" sz="2000" i="1">
                                        <a:latin typeface="Cambria Math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tr-TR" altLang="tr-TR" sz="2000" i="1">
                                        <a:latin typeface="Cambria Math"/>
                                      </a:rPr>
                                      <m:t>1</m:t>
                                    </m:r>
                                    <m:r>
                                      <a:rPr lang="tr-TR" altLang="tr-TR" sz="2000" i="1">
                                        <a:latin typeface="Cambria Math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tr-TR" altLang="tr-TR" sz="2000" b="1" i="1">
                          <a:latin typeface="Cambria Math"/>
                          <a:ea typeface="Cambria Math"/>
                        </a:rPr>
                        <m:t>𝑷</m:t>
                      </m:r>
                      <m:r>
                        <a:rPr lang="tr-TR" altLang="tr-TR" sz="2000" b="1" i="1">
                          <a:latin typeface="Cambria Math"/>
                          <a:ea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tr-TR" altLang="tr-TR" sz="20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tr-TR" altLang="tr-TR" sz="20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tr-TR" altLang="tr-TR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altLang="tr-TR" sz="2000" i="1">
                                        <a:latin typeface="Cambria Math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tr-TR" altLang="tr-TR" sz="2000" b="0" i="1" smtClean="0">
                                        <a:latin typeface="Cambria Math"/>
                                      </a:rPr>
                                      <m:t>1</m:t>
                                    </m:r>
                                    <m:r>
                                      <a:rPr lang="tr-TR" altLang="tr-TR" sz="2000" i="1">
                                        <a:latin typeface="Cambria Math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tr-TR" altLang="tr-TR" sz="2000" b="0" i="1" smtClean="0">
                                    <a:latin typeface="Cambria Math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tr-TR" altLang="tr-TR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altLang="tr-TR" sz="2000" i="1">
                                        <a:latin typeface="Cambria Math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tr-TR" altLang="tr-TR" sz="2000" i="1">
                                        <a:latin typeface="Cambria Math"/>
                                      </a:rPr>
                                      <m:t>2</m:t>
                                    </m:r>
                                    <m:r>
                                      <a:rPr lang="tr-TR" altLang="tr-TR" sz="2000" i="1">
                                        <a:latin typeface="Cambria Math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1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tr-TR" altLang="tr-TR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altLang="tr-TR" sz="2000" i="1">
                                        <a:latin typeface="Cambria Math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tr-TR" altLang="tr-TR" sz="2000" i="1">
                                        <a:latin typeface="Cambria Math"/>
                                      </a:rPr>
                                      <m:t>1</m:t>
                                    </m:r>
                                    <m:r>
                                      <a:rPr lang="tr-TR" altLang="tr-TR" sz="2000" b="0" i="1" smtClean="0">
                                        <a:latin typeface="Cambria Math"/>
                                      </a:rPr>
                                      <m:t>𝑦</m:t>
                                    </m:r>
                                  </m:sub>
                                </m:sSub>
                                <m:r>
                                  <a:rPr lang="tr-TR" altLang="tr-TR" sz="2000" i="1">
                                    <a:latin typeface="Cambria Math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tr-TR" altLang="tr-TR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altLang="tr-TR" sz="2000" i="1">
                                        <a:latin typeface="Cambria Math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tr-TR" altLang="tr-TR" sz="2000" i="1">
                                        <a:latin typeface="Cambria Math"/>
                                      </a:rPr>
                                      <m:t>2</m:t>
                                    </m:r>
                                    <m:r>
                                      <a:rPr lang="tr-TR" altLang="tr-TR" sz="2000" b="0" i="1" smtClean="0">
                                        <a:latin typeface="Cambria Math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tr-TR" altLang="tr-TR" sz="2000" b="1" i="1">
                          <a:latin typeface="Cambria Math"/>
                          <a:ea typeface="Cambria Math"/>
                        </a:rPr>
                        <m:t>𝑷</m:t>
                      </m:r>
                    </m:oMath>
                  </m:oMathPara>
                </a14:m>
                <a:endParaRPr lang="tr-TR" altLang="tr-TR" sz="2000" b="1" dirty="0"/>
              </a:p>
              <a:p>
                <a:pPr>
                  <a:spcAft>
                    <a:spcPts val="600"/>
                  </a:spcAft>
                </a:pPr>
                <a:r>
                  <a:rPr lang="tr-TR" sz="2800" dirty="0" smtClean="0"/>
                  <a:t>z ekseni etrafında iki </a:t>
                </a:r>
                <a:r>
                  <a:rPr lang="tr-TR" sz="2800" dirty="0"/>
                  <a:t>ardışık </a:t>
                </a:r>
                <a:r>
                  <a:rPr lang="tr-TR" sz="2800" dirty="0" smtClean="0"/>
                  <a:t>dönmede dönüş açıları toplanır</a:t>
                </a:r>
                <a:r>
                  <a:rPr lang="tr-TR" sz="2800" dirty="0"/>
                  <a:t>.</a:t>
                </a:r>
              </a:p>
              <a:p>
                <a:pPr lvl="1"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tr-TR" altLang="tr-TR" sz="2400">
                        <a:latin typeface="Cambria Math"/>
                      </a:rPr>
                      <m:t> </m:t>
                    </m:r>
                    <m:sSub>
                      <m:sSubPr>
                        <m:ctrlPr>
                          <a:rPr lang="tr-TR" altLang="tr-T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altLang="tr-TR" sz="2400" b="1" i="1" smtClean="0">
                            <a:latin typeface="Cambria Math"/>
                          </a:rPr>
                          <m:t>𝑹</m:t>
                        </m:r>
                      </m:e>
                      <m:sub>
                        <m:r>
                          <a:rPr lang="tr-TR" altLang="tr-TR" sz="2400" i="1">
                            <a:latin typeface="Cambria Math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tr-TR" altLang="tr-TR" sz="2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tr-TR" altLang="tr-TR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tr-TR" altLang="tr-TR" sz="2400" i="1">
                                <a:latin typeface="Cambria Math"/>
                                <a:ea typeface="Cambria Math"/>
                              </a:rPr>
                              <m:t>𝜃</m:t>
                            </m:r>
                          </m:e>
                          <m:sub>
                            <m:r>
                              <a:rPr lang="tr-TR" altLang="tr-TR" sz="2400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tr-TR" altLang="tr-TR" sz="2400" b="1" i="1" dirty="0">
                    <a:latin typeface="Cambria Math"/>
                    <a:ea typeface="Cambria Math"/>
                  </a:rPr>
                  <a:t> </a:t>
                </a:r>
                <a:r>
                  <a:rPr lang="tr-TR" altLang="tr-TR" sz="2400" dirty="0" smtClean="0">
                    <a:ea typeface="Cambria Math"/>
                  </a:rPr>
                  <a:t>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tr-TR" altLang="tr-T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altLang="tr-TR" sz="2400" b="1" i="1">
                            <a:latin typeface="Cambria Math"/>
                          </a:rPr>
                          <m:t>𝑹</m:t>
                        </m:r>
                      </m:e>
                      <m:sub>
                        <m:r>
                          <a:rPr lang="tr-TR" altLang="tr-TR" sz="2400" b="0" i="1" smtClean="0">
                            <a:latin typeface="Cambria Math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tr-TR" altLang="tr-TR" sz="2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tr-TR" altLang="tr-TR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tr-TR" altLang="tr-TR" sz="2400" i="1">
                                <a:latin typeface="Cambria Math"/>
                                <a:ea typeface="Cambria Math"/>
                              </a:rPr>
                              <m:t>𝜃</m:t>
                            </m:r>
                          </m:e>
                          <m:sub>
                            <m:r>
                              <a:rPr lang="tr-TR" altLang="tr-TR" sz="2400" b="0" i="1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tr-TR" altLang="tr-TR" sz="2400" b="1" i="1" dirty="0">
                    <a:latin typeface="Cambria Math"/>
                    <a:ea typeface="Cambria Math"/>
                  </a:rPr>
                  <a:t>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tr-TR" altLang="tr-TR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tr-TR" altLang="tr-TR" sz="2400" b="1" i="1">
                              <a:latin typeface="Cambria Math"/>
                            </a:rPr>
                            <m:t>𝑷</m:t>
                          </m:r>
                        </m:e>
                        <m:sup>
                          <m:r>
                            <a:rPr lang="tr-TR" altLang="tr-TR" sz="2400" i="1">
                              <a:latin typeface="Cambria Math"/>
                            </a:rPr>
                            <m:t>′</m:t>
                          </m:r>
                        </m:sup>
                      </m:sSup>
                      <m:r>
                        <a:rPr lang="tr-TR" altLang="tr-TR" sz="24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tr-TR" altLang="tr-T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altLang="tr-TR" sz="2400" b="1" i="1">
                              <a:latin typeface="Cambria Math"/>
                            </a:rPr>
                            <m:t>𝑹</m:t>
                          </m:r>
                        </m:e>
                        <m:sub>
                          <m:r>
                            <a:rPr lang="tr-TR" altLang="tr-TR" sz="2400" i="1">
                              <a:latin typeface="Cambria Math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tr-TR" altLang="tr-TR" sz="24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tr-TR" altLang="tr-T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altLang="tr-TR" sz="2400" i="1">
                                  <a:latin typeface="Cambria Math"/>
                                  <a:ea typeface="Cambria Math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tr-TR" altLang="tr-TR" sz="2400" i="1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tr-TR" altLang="tr-T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altLang="tr-TR" sz="2400" b="1" i="1">
                              <a:latin typeface="Cambria Math"/>
                            </a:rPr>
                            <m:t>𝑹</m:t>
                          </m:r>
                        </m:e>
                        <m:sub>
                          <m:r>
                            <a:rPr lang="tr-TR" altLang="tr-TR" sz="2400" i="1">
                              <a:latin typeface="Cambria Math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tr-TR" altLang="tr-TR" sz="24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tr-TR" altLang="tr-T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altLang="tr-TR" sz="2400" i="1">
                                  <a:latin typeface="Cambria Math"/>
                                  <a:ea typeface="Cambria Math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tr-TR" altLang="tr-TR" sz="2400" i="1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tr-TR" altLang="tr-TR" sz="2400" b="1" i="1">
                          <a:latin typeface="Cambria Math"/>
                          <a:ea typeface="Cambria Math"/>
                        </a:rPr>
                        <m:t>𝑷</m:t>
                      </m:r>
                      <m:r>
                        <a:rPr lang="tr-TR" altLang="tr-TR" sz="2400" b="1" i="1" smtClean="0"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tr-TR" altLang="tr-TR" sz="2400" b="1" i="1" smtClean="0">
                          <a:latin typeface="Cambria Math"/>
                        </a:rPr>
                        <m:t>𝑹</m:t>
                      </m:r>
                      <m:d>
                        <m:dPr>
                          <m:ctrlPr>
                            <a:rPr lang="tr-TR" altLang="tr-TR" sz="24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tr-TR" altLang="tr-T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altLang="tr-TR" sz="2400" i="1">
                                  <a:latin typeface="Cambria Math"/>
                                  <a:ea typeface="Cambria Math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tr-TR" altLang="tr-TR" sz="2400" i="1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tr-TR" altLang="tr-TR" sz="2400" b="1" i="1" smtClean="0">
                              <a:latin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tr-TR" altLang="tr-T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altLang="tr-TR" sz="2400" i="1">
                                  <a:latin typeface="Cambria Math"/>
                                  <a:ea typeface="Cambria Math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tr-TR" altLang="tr-TR" sz="2400" i="1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tr-TR" altLang="tr-TR" sz="2400" b="1" i="1">
                          <a:latin typeface="Cambria Math"/>
                          <a:ea typeface="Cambria Math"/>
                        </a:rPr>
                        <m:t>𝑷</m:t>
                      </m:r>
                    </m:oMath>
                  </m:oMathPara>
                </a14:m>
                <a:endParaRPr lang="tr-TR" altLang="tr-TR" sz="2400" b="1" dirty="0"/>
              </a:p>
              <a:p>
                <a:pPr>
                  <a:spcAft>
                    <a:spcPts val="600"/>
                  </a:spcAft>
                </a:pPr>
                <a:r>
                  <a:rPr lang="tr-TR" sz="2800" dirty="0"/>
                  <a:t>İki ardışık </a:t>
                </a:r>
                <a:r>
                  <a:rPr lang="tr-TR" sz="2800" dirty="0" smtClean="0"/>
                  <a:t>ölçekleme çarpılır.</a:t>
                </a:r>
                <a:endParaRPr lang="tr-TR" sz="2800" dirty="0"/>
              </a:p>
              <a:p>
                <a:pPr lvl="1">
                  <a:spcAft>
                    <a:spcPts val="6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tr-TR" altLang="tr-T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altLang="tr-TR" sz="2400" b="1" i="1" smtClean="0">
                            <a:latin typeface="Cambria Math"/>
                          </a:rPr>
                          <m:t>𝑺</m:t>
                        </m:r>
                      </m:e>
                      <m:sub>
                        <m:r>
                          <a:rPr lang="tr-TR" altLang="tr-TR" sz="2400" i="1">
                            <a:latin typeface="Cambria Math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tr-TR" altLang="tr-TR" sz="2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tr-TR" altLang="tr-TR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tr-TR" altLang="tr-TR" sz="2400" b="0" i="1" smtClean="0">
                                <a:latin typeface="Cambria Math"/>
                              </a:rPr>
                              <m:t>𝑠</m:t>
                            </m:r>
                          </m:e>
                          <m:sub>
                            <m:r>
                              <a:rPr lang="tr-TR" altLang="tr-TR" sz="2400" i="1">
                                <a:latin typeface="Cambria Math"/>
                              </a:rPr>
                              <m:t>1</m:t>
                            </m:r>
                            <m:r>
                              <a:rPr lang="tr-TR" altLang="tr-TR" sz="2400" i="1">
                                <a:latin typeface="Cambria Math"/>
                              </a:rPr>
                              <m:t>𝑥</m:t>
                            </m:r>
                          </m:sub>
                        </m:sSub>
                        <m:r>
                          <a:rPr lang="tr-TR" altLang="tr-TR" sz="2400" b="1" i="1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tr-TR" altLang="tr-TR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tr-TR" altLang="tr-TR" sz="2400" b="0" i="1" smtClean="0">
                                <a:latin typeface="Cambria Math"/>
                              </a:rPr>
                              <m:t>𝑠</m:t>
                            </m:r>
                          </m:e>
                          <m:sub>
                            <m:r>
                              <a:rPr lang="tr-TR" altLang="tr-TR" sz="2400" i="1">
                                <a:latin typeface="Cambria Math"/>
                              </a:rPr>
                              <m:t>1</m:t>
                            </m:r>
                            <m:r>
                              <a:rPr lang="tr-TR" altLang="tr-TR" sz="2400" i="1">
                                <a:latin typeface="Cambria Math"/>
                              </a:rPr>
                              <m:t>𝑦</m:t>
                            </m:r>
                          </m:sub>
                        </m:sSub>
                      </m:e>
                    </m:d>
                  </m:oMath>
                </a14:m>
                <a:r>
                  <a:rPr lang="tr-TR" altLang="tr-TR" sz="2400" b="1" i="1" dirty="0">
                    <a:latin typeface="Cambria Math"/>
                    <a:ea typeface="Cambria Math"/>
                  </a:rPr>
                  <a:t> </a:t>
                </a:r>
                <a:r>
                  <a:rPr lang="tr-TR" altLang="tr-TR" sz="2400" dirty="0">
                    <a:ea typeface="Cambria Math"/>
                  </a:rPr>
                  <a:t>ve</a:t>
                </a:r>
                <a:r>
                  <a:rPr lang="tr-TR" altLang="tr-TR" sz="2400" b="1" i="1" dirty="0">
                    <a:latin typeface="Cambria Math"/>
                    <a:ea typeface="Cambria Math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tr-TR" altLang="tr-T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altLang="tr-TR" sz="2400" b="1" i="1" smtClean="0">
                            <a:latin typeface="Cambria Math"/>
                          </a:rPr>
                          <m:t>𝑺</m:t>
                        </m:r>
                      </m:e>
                      <m:sub>
                        <m:r>
                          <a:rPr lang="tr-TR" altLang="tr-TR" sz="2400" i="1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tr-TR" altLang="tr-TR" sz="2400" b="1" i="1">
                        <a:latin typeface="Cambria Math"/>
                      </a:rPr>
                      <m:t>(</m:t>
                    </m:r>
                    <m:sSub>
                      <m:sSubPr>
                        <m:ctrlPr>
                          <a:rPr lang="tr-TR" altLang="tr-T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altLang="tr-TR" sz="2400" b="0" i="1" smtClean="0">
                            <a:latin typeface="Cambria Math"/>
                          </a:rPr>
                          <m:t>𝑠</m:t>
                        </m:r>
                      </m:e>
                      <m:sub>
                        <m:r>
                          <a:rPr lang="tr-TR" altLang="tr-TR" sz="2400" i="1">
                            <a:latin typeface="Cambria Math"/>
                          </a:rPr>
                          <m:t>2</m:t>
                        </m:r>
                        <m:r>
                          <a:rPr lang="tr-TR" altLang="tr-TR" sz="2400" i="1">
                            <a:latin typeface="Cambria Math"/>
                          </a:rPr>
                          <m:t>𝑥</m:t>
                        </m:r>
                      </m:sub>
                    </m:sSub>
                    <m:r>
                      <a:rPr lang="tr-TR" altLang="tr-TR" sz="2400" b="1" i="1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tr-TR" altLang="tr-T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altLang="tr-TR" sz="2400" b="0" i="1" smtClean="0">
                            <a:latin typeface="Cambria Math"/>
                          </a:rPr>
                          <m:t>𝑠</m:t>
                        </m:r>
                      </m:e>
                      <m:sub>
                        <m:r>
                          <a:rPr lang="tr-TR" altLang="tr-TR" sz="2400" i="1">
                            <a:latin typeface="Cambria Math"/>
                          </a:rPr>
                          <m:t>2</m:t>
                        </m:r>
                        <m:r>
                          <a:rPr lang="tr-TR" altLang="tr-TR" sz="2400" i="1">
                            <a:latin typeface="Cambria Math"/>
                          </a:rPr>
                          <m:t>𝑦</m:t>
                        </m:r>
                      </m:sub>
                    </m:sSub>
                    <m:r>
                      <a:rPr lang="tr-TR" altLang="tr-TR" sz="2400" b="1" i="1">
                        <a:latin typeface="Cambria Math"/>
                      </a:rPr>
                      <m:t>)</m:t>
                    </m:r>
                  </m:oMath>
                </a14:m>
                <a:endParaRPr lang="tr-TR" altLang="tr-TR" sz="2400" b="1" i="1" dirty="0">
                  <a:latin typeface="Cambria Math"/>
                  <a:ea typeface="Cambria Math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tr-TR" altLang="tr-TR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tr-TR" altLang="tr-TR" sz="2400" b="1" i="1">
                              <a:latin typeface="Cambria Math"/>
                            </a:rPr>
                            <m:t>𝑷</m:t>
                          </m:r>
                        </m:e>
                        <m:sup>
                          <m:r>
                            <a:rPr lang="tr-TR" altLang="tr-TR" sz="2400" i="1">
                              <a:latin typeface="Cambria Math"/>
                            </a:rPr>
                            <m:t>′</m:t>
                          </m:r>
                        </m:sup>
                      </m:sSup>
                      <m:r>
                        <a:rPr lang="tr-TR" altLang="tr-TR" sz="24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tr-TR" altLang="tr-T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altLang="tr-TR" sz="2400" b="1" i="1">
                              <a:latin typeface="Cambria Math"/>
                            </a:rPr>
                            <m:t>𝑺</m:t>
                          </m:r>
                        </m:e>
                        <m:sub>
                          <m:r>
                            <a:rPr lang="tr-TR" altLang="tr-TR" sz="2400" i="1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tr-TR" altLang="tr-TR" sz="2400" b="1" i="1">
                          <a:latin typeface="Cambria Math"/>
                        </a:rPr>
                        <m:t>(</m:t>
                      </m:r>
                      <m:sSub>
                        <m:sSubPr>
                          <m:ctrlPr>
                            <a:rPr lang="tr-TR" altLang="tr-T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altLang="tr-TR" sz="2400" i="1">
                              <a:latin typeface="Cambria Math"/>
                            </a:rPr>
                            <m:t>𝑠</m:t>
                          </m:r>
                        </m:e>
                        <m:sub>
                          <m:r>
                            <a:rPr lang="tr-TR" altLang="tr-TR" sz="2400" i="1">
                              <a:latin typeface="Cambria Math"/>
                            </a:rPr>
                            <m:t>2</m:t>
                          </m:r>
                          <m:r>
                            <a:rPr lang="tr-TR" altLang="tr-TR" sz="2400" i="1">
                              <a:latin typeface="Cambria Math"/>
                            </a:rPr>
                            <m:t>𝑥</m:t>
                          </m:r>
                        </m:sub>
                      </m:sSub>
                      <m:r>
                        <a:rPr lang="tr-TR" altLang="tr-TR" sz="2400" b="1" i="1">
                          <a:latin typeface="Cambria Math"/>
                        </a:rPr>
                        <m:t>,</m:t>
                      </m:r>
                      <m:sSub>
                        <m:sSubPr>
                          <m:ctrlPr>
                            <a:rPr lang="tr-TR" altLang="tr-T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altLang="tr-TR" sz="2400" i="1">
                              <a:latin typeface="Cambria Math"/>
                            </a:rPr>
                            <m:t>𝑠</m:t>
                          </m:r>
                        </m:e>
                        <m:sub>
                          <m:r>
                            <a:rPr lang="tr-TR" altLang="tr-TR" sz="2400" i="1">
                              <a:latin typeface="Cambria Math"/>
                            </a:rPr>
                            <m:t>2</m:t>
                          </m:r>
                          <m:r>
                            <a:rPr lang="tr-TR" altLang="tr-TR" sz="2400" i="1">
                              <a:latin typeface="Cambria Math"/>
                            </a:rPr>
                            <m:t>𝑦</m:t>
                          </m:r>
                        </m:sub>
                      </m:sSub>
                      <m:r>
                        <a:rPr lang="tr-TR" altLang="tr-TR" sz="2400" b="1" i="1">
                          <a:latin typeface="Cambria Math"/>
                        </a:rPr>
                        <m:t>)</m:t>
                      </m:r>
                      <m:sSub>
                        <m:sSubPr>
                          <m:ctrlPr>
                            <a:rPr lang="tr-TR" altLang="tr-T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altLang="tr-TR" sz="2400" b="1" i="1">
                              <a:latin typeface="Cambria Math"/>
                            </a:rPr>
                            <m:t>𝑺</m:t>
                          </m:r>
                        </m:e>
                        <m:sub>
                          <m:r>
                            <a:rPr lang="tr-TR" altLang="tr-TR" sz="2400" i="1">
                              <a:latin typeface="Cambria Math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tr-TR" altLang="tr-TR" sz="24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tr-TR" altLang="tr-T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altLang="tr-TR" sz="2400" i="1">
                                  <a:latin typeface="Cambria Math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tr-TR" altLang="tr-TR" sz="2400" i="1">
                                  <a:latin typeface="Cambria Math"/>
                                </a:rPr>
                                <m:t>1</m:t>
                              </m:r>
                              <m:r>
                                <a:rPr lang="tr-TR" altLang="tr-TR" sz="2400" i="1">
                                  <a:latin typeface="Cambria Math"/>
                                </a:rPr>
                                <m:t>𝑥</m:t>
                              </m:r>
                            </m:sub>
                          </m:sSub>
                          <m:r>
                            <a:rPr lang="tr-TR" altLang="tr-TR" sz="2400" b="1" i="1">
                              <a:latin typeface="Cambria Math"/>
                            </a:rPr>
                            <m:t>,</m:t>
                          </m:r>
                          <m:sSub>
                            <m:sSubPr>
                              <m:ctrlPr>
                                <a:rPr lang="tr-TR" altLang="tr-T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altLang="tr-TR" sz="2400" i="1">
                                  <a:latin typeface="Cambria Math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tr-TR" altLang="tr-TR" sz="2400" i="1">
                                  <a:latin typeface="Cambria Math"/>
                                </a:rPr>
                                <m:t>1</m:t>
                              </m:r>
                              <m:r>
                                <a:rPr lang="tr-TR" altLang="tr-TR" sz="2400" i="1">
                                  <a:latin typeface="Cambria Math"/>
                                </a:rPr>
                                <m:t>𝑦</m:t>
                              </m:r>
                            </m:sub>
                          </m:sSub>
                        </m:e>
                      </m:d>
                      <m:r>
                        <a:rPr lang="tr-TR" altLang="tr-TR" sz="2400" b="1" i="1">
                          <a:latin typeface="Cambria Math"/>
                          <a:ea typeface="Cambria Math"/>
                        </a:rPr>
                        <m:t>𝑷</m:t>
                      </m:r>
                      <m:r>
                        <a:rPr lang="tr-TR" altLang="tr-TR" sz="2400" b="1" i="1"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tr-TR" altLang="tr-TR" sz="2400" b="1" i="1" smtClean="0">
                          <a:latin typeface="Cambria Math"/>
                        </a:rPr>
                        <m:t>𝑺</m:t>
                      </m:r>
                      <m:d>
                        <m:dPr>
                          <m:ctrlPr>
                            <a:rPr lang="tr-TR" altLang="tr-TR" sz="24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tr-TR" altLang="tr-T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altLang="tr-TR" sz="2400" i="1">
                                  <a:latin typeface="Cambria Math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tr-TR" altLang="tr-TR" sz="2400" i="1">
                                  <a:latin typeface="Cambria Math"/>
                                </a:rPr>
                                <m:t>1</m:t>
                              </m:r>
                              <m:r>
                                <a:rPr lang="tr-TR" altLang="tr-TR" sz="2400" i="1">
                                  <a:latin typeface="Cambria Math"/>
                                </a:rPr>
                                <m:t>𝑥</m:t>
                              </m:r>
                            </m:sub>
                          </m:sSub>
                          <m:r>
                            <a:rPr lang="tr-TR" altLang="tr-TR" sz="2400" b="0" i="1" smtClean="0">
                              <a:latin typeface="Cambria Math"/>
                            </a:rPr>
                            <m:t>.</m:t>
                          </m:r>
                          <m:sSub>
                            <m:sSubPr>
                              <m:ctrlPr>
                                <a:rPr lang="tr-TR" altLang="tr-T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altLang="tr-TR" sz="2400" i="1">
                                  <a:latin typeface="Cambria Math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tr-TR" altLang="tr-TR" sz="2400" i="1">
                                  <a:latin typeface="Cambria Math"/>
                                </a:rPr>
                                <m:t>2</m:t>
                              </m:r>
                              <m:r>
                                <a:rPr lang="tr-TR" altLang="tr-TR" sz="2400" i="1">
                                  <a:latin typeface="Cambria Math"/>
                                </a:rPr>
                                <m:t>𝑥</m:t>
                              </m:r>
                            </m:sub>
                          </m:sSub>
                          <m:r>
                            <a:rPr lang="tr-TR" altLang="tr-TR" sz="2400" b="1" i="1">
                              <a:latin typeface="Cambria Math"/>
                            </a:rPr>
                            <m:t>,</m:t>
                          </m:r>
                          <m:sSub>
                            <m:sSubPr>
                              <m:ctrlPr>
                                <a:rPr lang="tr-TR" altLang="tr-T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altLang="tr-TR" sz="2400" i="1">
                                  <a:latin typeface="Cambria Math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tr-TR" altLang="tr-TR" sz="2400" i="1">
                                  <a:latin typeface="Cambria Math"/>
                                </a:rPr>
                                <m:t>1</m:t>
                              </m:r>
                              <m:r>
                                <a:rPr lang="tr-TR" altLang="tr-TR" sz="2400" i="1">
                                  <a:latin typeface="Cambria Math"/>
                                </a:rPr>
                                <m:t>𝑦</m:t>
                              </m:r>
                            </m:sub>
                          </m:sSub>
                          <m:r>
                            <a:rPr lang="tr-TR" altLang="tr-TR" sz="2400" b="1" i="1" smtClean="0">
                              <a:latin typeface="Cambria Math"/>
                            </a:rPr>
                            <m:t>.</m:t>
                          </m:r>
                          <m:sSub>
                            <m:sSubPr>
                              <m:ctrlPr>
                                <a:rPr lang="tr-TR" altLang="tr-T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altLang="tr-TR" sz="2400" i="1">
                                  <a:latin typeface="Cambria Math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tr-TR" altLang="tr-TR" sz="2400" i="1">
                                  <a:latin typeface="Cambria Math"/>
                                </a:rPr>
                                <m:t>2</m:t>
                              </m:r>
                              <m:r>
                                <a:rPr lang="tr-TR" altLang="tr-TR" sz="2400" b="0" i="1" smtClean="0">
                                  <a:latin typeface="Cambria Math"/>
                                </a:rPr>
                                <m:t>𝑦</m:t>
                              </m:r>
                            </m:sub>
                          </m:sSub>
                        </m:e>
                      </m:d>
                      <m:r>
                        <a:rPr lang="tr-TR" altLang="tr-TR" sz="2400" b="1" i="1">
                          <a:latin typeface="Cambria Math"/>
                          <a:ea typeface="Cambria Math"/>
                        </a:rPr>
                        <m:t>𝑷</m:t>
                      </m:r>
                    </m:oMath>
                  </m:oMathPara>
                </a14:m>
                <a:endParaRPr lang="tr-TR" altLang="tr-TR" sz="2400" b="1" dirty="0"/>
              </a:p>
              <a:p>
                <a:pPr marL="0" indent="0">
                  <a:buNone/>
                </a:pPr>
                <a:endParaRPr lang="tr-TR" sz="2800" dirty="0"/>
              </a:p>
            </p:txBody>
          </p:sp>
        </mc:Choice>
        <mc:Fallback xmlns="">
          <p:sp>
            <p:nvSpPr>
              <p:cNvPr id="3" name="İçerik Yer Tutucus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963" t="-1887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17298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r-TR" altLang="tr-TR" dirty="0"/>
              <a:t>İki Boyutta Birleşik </a:t>
            </a:r>
            <a:r>
              <a:rPr lang="tr-TR" altLang="tr-TR" dirty="0" smtClean="0"/>
              <a:t>Dönüşümler</a:t>
            </a:r>
            <a:br>
              <a:rPr lang="tr-TR" altLang="tr-TR" dirty="0" smtClean="0"/>
            </a:br>
            <a:r>
              <a:rPr lang="tr-TR" altLang="tr-TR" dirty="0" smtClean="0"/>
              <a:t>Mihver Etrafında Döndürme </a:t>
            </a:r>
            <a:endParaRPr lang="en-US" altLang="tr-TR" dirty="0" smtClean="0"/>
          </a:p>
        </p:txBody>
      </p:sp>
      <p:pic>
        <p:nvPicPr>
          <p:cNvPr id="30723" name="AADGHBG0.jpg" descr="AADGHBG0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222"/>
          <a:stretch/>
        </p:blipFill>
        <p:spPr bwMode="auto">
          <a:xfrm>
            <a:off x="477399" y="5131778"/>
            <a:ext cx="8226425" cy="17536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İçerik Yer Tutucusu 2"/>
              <p:cNvSpPr>
                <a:spLocks noGrp="1"/>
              </p:cNvSpPr>
              <p:nvPr>
                <p:ph idx="1"/>
              </p:nvPr>
            </p:nvSpPr>
            <p:spPr>
              <a:xfrm>
                <a:off x="395536" y="1772816"/>
                <a:ext cx="8496944" cy="1368152"/>
              </a:xfrm>
            </p:spPr>
            <p:txBody>
              <a:bodyPr>
                <a:noAutofit/>
              </a:bodyPr>
              <a:lstStyle/>
              <a:p>
                <a:r>
                  <a:rPr lang="tr-TR" altLang="tr-TR" sz="2800" dirty="0" smtClean="0"/>
                  <a:t>Sırasıyla üç dönüşüm uygulanır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tr-TR" altLang="tr-TR" sz="2400" dirty="0" smtClean="0"/>
                  <a:t>Mihver noktasını orijine taşıma</a:t>
                </a:r>
                <a:r>
                  <a:rPr lang="tr-TR" sz="2400" dirty="0" smtClean="0"/>
                  <a:t>: </a:t>
                </a:r>
                <a14:m>
                  <m:oMath xmlns:m="http://schemas.openxmlformats.org/officeDocument/2006/math">
                    <m:r>
                      <a:rPr lang="tr-TR" sz="2400" b="1" i="1" dirty="0" smtClean="0">
                        <a:latin typeface="Cambria Math"/>
                      </a:rPr>
                      <m:t>𝑻</m:t>
                    </m:r>
                    <m:r>
                      <a:rPr lang="en-US" altLang="tr-TR" sz="2400" i="1" dirty="0" smtClean="0">
                        <a:latin typeface="Cambria Math"/>
                      </a:rPr>
                      <m:t>(</m:t>
                    </m:r>
                    <m:r>
                      <a:rPr lang="tr-TR" altLang="tr-TR" sz="2400" i="1" dirty="0" smtClean="0">
                        <a:latin typeface="Cambria Math"/>
                      </a:rPr>
                      <m:t>−</m:t>
                    </m:r>
                    <m:r>
                      <a:rPr lang="en-US" altLang="tr-TR" sz="2400" i="1" dirty="0" err="1" smtClean="0">
                        <a:latin typeface="Cambria Math"/>
                      </a:rPr>
                      <m:t>𝑥</m:t>
                    </m:r>
                    <m:r>
                      <a:rPr lang="en-US" altLang="tr-TR" sz="2400" i="1" baseline="-25000" dirty="0" err="1" smtClean="0">
                        <a:latin typeface="Cambria Math"/>
                      </a:rPr>
                      <m:t>𝑟</m:t>
                    </m:r>
                    <m:r>
                      <a:rPr lang="en-US" altLang="tr-TR" sz="2400" i="1" dirty="0" smtClean="0">
                        <a:latin typeface="Cambria Math"/>
                      </a:rPr>
                      <m:t> </m:t>
                    </m:r>
                    <m:r>
                      <a:rPr lang="en-US" altLang="tr-TR" sz="2400" i="1" dirty="0">
                        <a:latin typeface="Cambria Math"/>
                      </a:rPr>
                      <m:t>, </m:t>
                    </m:r>
                    <m:r>
                      <a:rPr lang="tr-TR" altLang="tr-TR" sz="2400" i="1" dirty="0" smtClean="0">
                        <a:latin typeface="Cambria Math"/>
                      </a:rPr>
                      <m:t>−</m:t>
                    </m:r>
                    <m:r>
                      <a:rPr lang="en-US" altLang="tr-TR" sz="2400" i="1" dirty="0" err="1" smtClean="0">
                        <a:latin typeface="Cambria Math"/>
                      </a:rPr>
                      <m:t>𝑦</m:t>
                    </m:r>
                    <m:r>
                      <a:rPr lang="en-US" altLang="tr-TR" sz="2400" i="1" baseline="-25000" dirty="0" err="1" smtClean="0">
                        <a:latin typeface="Cambria Math"/>
                      </a:rPr>
                      <m:t>𝑟</m:t>
                    </m:r>
                    <m:r>
                      <a:rPr lang="en-US" altLang="tr-TR" sz="2400" i="1" dirty="0" smtClean="0">
                        <a:latin typeface="Cambria Math"/>
                      </a:rPr>
                      <m:t> </m:t>
                    </m:r>
                    <m:r>
                      <a:rPr lang="en-US" altLang="tr-TR" sz="2400" i="1" dirty="0">
                        <a:latin typeface="Cambria Math"/>
                      </a:rPr>
                      <m:t>)</m:t>
                    </m:r>
                    <m:r>
                      <a:rPr lang="tr-TR" altLang="tr-TR" sz="2400" i="1" dirty="0">
                        <a:latin typeface="Cambria Math"/>
                      </a:rPr>
                      <m:t> </m:t>
                    </m:r>
                  </m:oMath>
                </a14:m>
                <a:endParaRPr lang="tr-TR" altLang="tr-TR" sz="2400" dirty="0" smtClean="0"/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tr-TR" altLang="tr-TR" sz="2400" dirty="0" smtClean="0"/>
                  <a:t>Orijin etrafında dönüş: </a:t>
                </a:r>
                <a:r>
                  <a:rPr lang="en-US" altLang="tr-TR" sz="2400" b="1" dirty="0"/>
                  <a:t>R</a:t>
                </a:r>
                <a:r>
                  <a:rPr lang="en-US" altLang="tr-TR" sz="2400" dirty="0"/>
                  <a:t>(</a:t>
                </a:r>
                <a14:m>
                  <m:oMath xmlns:m="http://schemas.openxmlformats.org/officeDocument/2006/math">
                    <m:r>
                      <a:rPr lang="tr-TR" altLang="tr-TR" sz="2400" i="1">
                        <a:latin typeface="Cambria Math"/>
                        <a:ea typeface="Cambria Math"/>
                      </a:rPr>
                      <m:t>𝜃</m:t>
                    </m:r>
                  </m:oMath>
                </a14:m>
                <a:r>
                  <a:rPr lang="en-US" altLang="tr-TR" sz="2400" dirty="0"/>
                  <a:t>)</a:t>
                </a:r>
                <a:r>
                  <a:rPr lang="tr-TR" altLang="tr-TR" sz="2400" dirty="0"/>
                  <a:t> </a:t>
                </a:r>
                <a:endParaRPr lang="tr-TR" altLang="tr-TR" sz="2400" dirty="0" smtClean="0"/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tr-TR" altLang="tr-TR" sz="2400" dirty="0" smtClean="0"/>
                  <a:t>Mihver noktasını orijinal konumuna geri çekme: </a:t>
                </a:r>
                <a14:m>
                  <m:oMath xmlns:m="http://schemas.openxmlformats.org/officeDocument/2006/math">
                    <m:r>
                      <a:rPr lang="tr-TR" sz="2400" b="1" i="1" dirty="0">
                        <a:latin typeface="Cambria Math"/>
                      </a:rPr>
                      <m:t>𝑻</m:t>
                    </m:r>
                    <m:r>
                      <a:rPr lang="en-US" altLang="tr-TR" sz="2400" i="1" dirty="0">
                        <a:latin typeface="Cambria Math"/>
                      </a:rPr>
                      <m:t>(</m:t>
                    </m:r>
                    <m:r>
                      <a:rPr lang="en-US" altLang="tr-TR" sz="2400" i="1" dirty="0" err="1">
                        <a:latin typeface="Cambria Math"/>
                      </a:rPr>
                      <m:t>𝑥</m:t>
                    </m:r>
                    <m:r>
                      <a:rPr lang="en-US" altLang="tr-TR" sz="2400" i="1" baseline="-25000" dirty="0" err="1">
                        <a:latin typeface="Cambria Math"/>
                      </a:rPr>
                      <m:t>𝑟</m:t>
                    </m:r>
                    <m:r>
                      <a:rPr lang="en-US" altLang="tr-TR" sz="2400" i="1" dirty="0">
                        <a:latin typeface="Cambria Math"/>
                      </a:rPr>
                      <m:t> , </m:t>
                    </m:r>
                    <m:r>
                      <a:rPr lang="en-US" altLang="tr-TR" sz="2400" i="1" dirty="0" err="1">
                        <a:latin typeface="Cambria Math"/>
                      </a:rPr>
                      <m:t>𝑦</m:t>
                    </m:r>
                    <m:r>
                      <a:rPr lang="en-US" altLang="tr-TR" sz="2400" i="1" baseline="-25000" dirty="0" err="1">
                        <a:latin typeface="Cambria Math"/>
                      </a:rPr>
                      <m:t>𝑟</m:t>
                    </m:r>
                    <m:r>
                      <a:rPr lang="en-US" altLang="tr-TR" sz="2400" i="1" dirty="0">
                        <a:latin typeface="Cambria Math"/>
                      </a:rPr>
                      <m:t> )</m:t>
                    </m:r>
                  </m:oMath>
                </a14:m>
                <a:r>
                  <a:rPr lang="tr-TR" altLang="tr-TR" sz="2400" dirty="0" smtClean="0"/>
                  <a:t> </a:t>
                </a:r>
              </a:p>
            </p:txBody>
          </p:sp>
        </mc:Choice>
        <mc:Fallback xmlns="">
          <p:sp>
            <p:nvSpPr>
              <p:cNvPr id="4" name="İçerik Yer Tutucus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5536" y="1772816"/>
                <a:ext cx="8496944" cy="1368152"/>
              </a:xfrm>
              <a:blipFill rotWithShape="1">
                <a:blip r:embed="rId4"/>
                <a:stretch>
                  <a:fillRect l="-1291" t="-4018" b="-44643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Dikdörtgen 2"/>
              <p:cNvSpPr/>
              <p:nvPr/>
            </p:nvSpPr>
            <p:spPr>
              <a:xfrm>
                <a:off x="2123728" y="3846239"/>
                <a:ext cx="468493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tr-TR" altLang="tr-TR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tr-TR" altLang="tr-TR" sz="2400" b="1" i="1">
                              <a:latin typeface="Cambria Math"/>
                            </a:rPr>
                            <m:t>𝑷</m:t>
                          </m:r>
                        </m:e>
                        <m:sup>
                          <m:r>
                            <a:rPr lang="tr-TR" altLang="tr-TR" sz="2400" i="1">
                              <a:latin typeface="Cambria Math"/>
                            </a:rPr>
                            <m:t>′</m:t>
                          </m:r>
                        </m:sup>
                      </m:sSup>
                      <m:r>
                        <a:rPr lang="tr-TR" altLang="tr-TR" sz="2400" i="1">
                          <a:latin typeface="Cambria Math"/>
                        </a:rPr>
                        <m:t>=</m:t>
                      </m:r>
                      <m:r>
                        <a:rPr lang="tr-TR" sz="2400" b="1" i="1" dirty="0">
                          <a:latin typeface="Cambria Math"/>
                        </a:rPr>
                        <m:t>𝑻</m:t>
                      </m:r>
                      <m:r>
                        <a:rPr lang="en-US" altLang="tr-TR" sz="2400" i="1" dirty="0">
                          <a:latin typeface="Cambria Math"/>
                        </a:rPr>
                        <m:t>(</m:t>
                      </m:r>
                      <m:r>
                        <a:rPr lang="en-US" altLang="tr-TR" sz="2400" i="1" dirty="0" err="1">
                          <a:latin typeface="Cambria Math"/>
                        </a:rPr>
                        <m:t>𝑥</m:t>
                      </m:r>
                      <m:r>
                        <a:rPr lang="en-US" altLang="tr-TR" sz="2400" i="1" baseline="-25000" dirty="0" err="1">
                          <a:latin typeface="Cambria Math"/>
                        </a:rPr>
                        <m:t>𝑟</m:t>
                      </m:r>
                      <m:r>
                        <a:rPr lang="en-US" altLang="tr-TR" sz="2400" i="1" dirty="0">
                          <a:latin typeface="Cambria Math"/>
                        </a:rPr>
                        <m:t> , </m:t>
                      </m:r>
                      <m:r>
                        <a:rPr lang="en-US" altLang="tr-TR" sz="2400" i="1" dirty="0" err="1">
                          <a:latin typeface="Cambria Math"/>
                        </a:rPr>
                        <m:t>𝑦</m:t>
                      </m:r>
                      <m:r>
                        <a:rPr lang="en-US" altLang="tr-TR" sz="2400" i="1" baseline="-25000" dirty="0" err="1">
                          <a:latin typeface="Cambria Math"/>
                        </a:rPr>
                        <m:t>𝑟</m:t>
                      </m:r>
                      <m:r>
                        <a:rPr lang="en-US" altLang="tr-TR" sz="2400" i="1" dirty="0">
                          <a:latin typeface="Cambria Math"/>
                        </a:rPr>
                        <m:t> )</m:t>
                      </m:r>
                      <m:r>
                        <a:rPr lang="tr-TR" altLang="tr-TR" sz="2400" b="1" i="1">
                          <a:latin typeface="Cambria Math"/>
                        </a:rPr>
                        <m:t>𝑹</m:t>
                      </m:r>
                      <m:r>
                        <m:rPr>
                          <m:nor/>
                        </m:rPr>
                        <a:rPr lang="en-US" altLang="tr-TR" sz="2400" dirty="0" smtClean="0"/>
                        <m:t>(</m:t>
                      </m:r>
                      <m:r>
                        <a:rPr lang="tr-TR" altLang="tr-TR" sz="2400" i="1" smtClean="0">
                          <a:latin typeface="Cambria Math"/>
                          <a:ea typeface="Cambria Math"/>
                        </a:rPr>
                        <m:t>𝜃</m:t>
                      </m:r>
                      <m:r>
                        <m:rPr>
                          <m:nor/>
                        </m:rPr>
                        <a:rPr lang="en-US" altLang="tr-TR" sz="2400" dirty="0" smtClean="0"/>
                        <m:t>)</m:t>
                      </m:r>
                      <m:r>
                        <a:rPr lang="tr-TR" sz="2400" b="1" i="1" dirty="0">
                          <a:latin typeface="Cambria Math"/>
                        </a:rPr>
                        <m:t>𝑻</m:t>
                      </m:r>
                      <m:r>
                        <a:rPr lang="en-US" altLang="tr-TR" sz="2400" i="1" dirty="0">
                          <a:latin typeface="Cambria Math"/>
                        </a:rPr>
                        <m:t>(</m:t>
                      </m:r>
                      <m:r>
                        <a:rPr lang="tr-TR" altLang="tr-TR" sz="2400" i="1" dirty="0">
                          <a:latin typeface="Cambria Math"/>
                        </a:rPr>
                        <m:t>−</m:t>
                      </m:r>
                      <m:r>
                        <a:rPr lang="en-US" altLang="tr-TR" sz="2400" i="1" dirty="0" err="1">
                          <a:latin typeface="Cambria Math"/>
                        </a:rPr>
                        <m:t>𝑥</m:t>
                      </m:r>
                      <m:r>
                        <a:rPr lang="en-US" altLang="tr-TR" sz="2400" i="1" baseline="-25000" dirty="0" err="1">
                          <a:latin typeface="Cambria Math"/>
                        </a:rPr>
                        <m:t>𝑟</m:t>
                      </m:r>
                      <m:r>
                        <a:rPr lang="en-US" altLang="tr-TR" sz="2400" i="1" dirty="0">
                          <a:latin typeface="Cambria Math"/>
                        </a:rPr>
                        <m:t> , </m:t>
                      </m:r>
                      <m:r>
                        <a:rPr lang="tr-TR" altLang="tr-TR" sz="2400" i="1" dirty="0">
                          <a:latin typeface="Cambria Math"/>
                        </a:rPr>
                        <m:t>−</m:t>
                      </m:r>
                      <m:r>
                        <a:rPr lang="en-US" altLang="tr-TR" sz="2400" i="1" dirty="0" err="1">
                          <a:latin typeface="Cambria Math"/>
                        </a:rPr>
                        <m:t>𝑦</m:t>
                      </m:r>
                      <m:r>
                        <a:rPr lang="en-US" altLang="tr-TR" sz="2400" i="1" baseline="-25000" dirty="0" err="1">
                          <a:latin typeface="Cambria Math"/>
                        </a:rPr>
                        <m:t>𝑟</m:t>
                      </m:r>
                      <m:r>
                        <a:rPr lang="en-US" altLang="tr-TR" sz="2400" i="1" dirty="0">
                          <a:latin typeface="Cambria Math"/>
                        </a:rPr>
                        <m:t> )</m:t>
                      </m:r>
                      <m:r>
                        <a:rPr lang="tr-TR" altLang="tr-TR" sz="2400" b="1" i="1">
                          <a:latin typeface="Cambria Math"/>
                          <a:ea typeface="Cambria Math"/>
                        </a:rPr>
                        <m:t>𝑷</m:t>
                      </m:r>
                    </m:oMath>
                  </m:oMathPara>
                </a14:m>
                <a:endParaRPr lang="tr-TR" altLang="tr-TR" sz="2400" b="1" dirty="0"/>
              </a:p>
            </p:txBody>
          </p:sp>
        </mc:Choice>
        <mc:Fallback xmlns="">
          <p:sp>
            <p:nvSpPr>
              <p:cNvPr id="3" name="Dikdörtgen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3728" y="3846239"/>
                <a:ext cx="4684936" cy="461665"/>
              </a:xfrm>
              <a:prstGeom prst="rect">
                <a:avLst/>
              </a:prstGeom>
              <a:blipFill rotWithShape="1">
                <a:blip r:embed="rId5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88438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r-TR" altLang="tr-TR" dirty="0"/>
              <a:t>İki Boyutta Birleşik Dönüşümler</a:t>
            </a:r>
            <a:br>
              <a:rPr lang="tr-TR" altLang="tr-TR" dirty="0"/>
            </a:br>
            <a:r>
              <a:rPr lang="tr-TR" altLang="tr-TR" dirty="0" smtClean="0"/>
              <a:t>Genel Ölçekleme Yönleri</a:t>
            </a:r>
            <a:endParaRPr lang="en-US" altLang="tr-TR" dirty="0" smtClean="0"/>
          </a:p>
        </p:txBody>
      </p:sp>
      <p:pic>
        <p:nvPicPr>
          <p:cNvPr id="34819" name="AADGHBI0.jpg" descr="AADGHBI0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50"/>
          <a:stretch/>
        </p:blipFill>
        <p:spPr bwMode="auto">
          <a:xfrm>
            <a:off x="6228184" y="4226020"/>
            <a:ext cx="2376264" cy="24576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İçerik Yer Tutucusu 2"/>
              <p:cNvSpPr>
                <a:spLocks noGrp="1"/>
              </p:cNvSpPr>
              <p:nvPr>
                <p:ph idx="1"/>
              </p:nvPr>
            </p:nvSpPr>
            <p:spPr>
              <a:xfrm>
                <a:off x="395536" y="1772816"/>
                <a:ext cx="8473578" cy="4680520"/>
              </a:xfrm>
            </p:spPr>
            <p:txBody>
              <a:bodyPr>
                <a:noAutofit/>
              </a:bodyPr>
              <a:lstStyle/>
              <a:p>
                <a:r>
                  <a:rPr lang="en-US" altLang="tr-TR" sz="2000" i="1" dirty="0" smtClean="0"/>
                  <a:t>s</a:t>
                </a:r>
                <a:r>
                  <a:rPr lang="tr-TR" altLang="tr-TR" sz="2000" i="1" baseline="-25000" dirty="0" smtClean="0"/>
                  <a:t>x</a:t>
                </a:r>
                <a:r>
                  <a:rPr lang="en-US" altLang="tr-TR" sz="2000" dirty="0" smtClean="0"/>
                  <a:t> </a:t>
                </a:r>
                <a:r>
                  <a:rPr lang="tr-TR" altLang="tr-TR" sz="2000" dirty="0"/>
                  <a:t>ve</a:t>
                </a:r>
                <a:r>
                  <a:rPr lang="en-US" altLang="tr-TR" sz="2000" dirty="0"/>
                  <a:t> </a:t>
                </a:r>
                <a:r>
                  <a:rPr lang="en-US" altLang="tr-TR" sz="2000" i="1" dirty="0" smtClean="0"/>
                  <a:t>s</a:t>
                </a:r>
                <a:r>
                  <a:rPr lang="tr-TR" altLang="tr-TR" sz="2000" i="1" baseline="-25000" dirty="0" smtClean="0"/>
                  <a:t>y </a:t>
                </a:r>
                <a:r>
                  <a:rPr lang="tr-TR" altLang="tr-TR" sz="2000" dirty="0" smtClean="0"/>
                  <a:t>parametreleri sadece x ve y eksenlerinde ölçekler.</a:t>
                </a:r>
                <a:endParaRPr lang="tr-TR" altLang="tr-TR" sz="2000" i="1" dirty="0" smtClean="0">
                  <a:latin typeface="Cambria Math"/>
                  <a:ea typeface="Cambria Math"/>
                </a:endParaRPr>
              </a:p>
              <a:p>
                <a14:m>
                  <m:oMath xmlns:m="http://schemas.openxmlformats.org/officeDocument/2006/math">
                    <m:r>
                      <a:rPr lang="tr-TR" altLang="tr-TR" sz="2000" i="1">
                        <a:latin typeface="Cambria Math"/>
                        <a:ea typeface="Cambria Math"/>
                      </a:rPr>
                      <m:t>𝜃</m:t>
                    </m:r>
                  </m:oMath>
                </a14:m>
                <a:r>
                  <a:rPr lang="tr-TR" altLang="tr-TR" sz="2000" dirty="0"/>
                  <a:t> açı </a:t>
                </a:r>
                <a:r>
                  <a:rPr lang="tr-TR" altLang="tr-TR" sz="2000" dirty="0" smtClean="0"/>
                  <a:t>farkıyla tanımlanmış </a:t>
                </a:r>
                <a:r>
                  <a:rPr lang="tr-TR" altLang="tr-TR" sz="2000" dirty="0" err="1" smtClean="0"/>
                  <a:t>ortogonal</a:t>
                </a:r>
                <a:r>
                  <a:rPr lang="tr-TR" altLang="tr-TR" sz="2000" dirty="0" smtClean="0"/>
                  <a:t> </a:t>
                </a:r>
                <a:r>
                  <a:rPr lang="tr-TR" altLang="tr-TR" sz="2000" dirty="0"/>
                  <a:t>(dik) </a:t>
                </a:r>
                <a:r>
                  <a:rPr lang="en-US" altLang="tr-TR" sz="2000" i="1" dirty="0" smtClean="0"/>
                  <a:t>s</a:t>
                </a:r>
                <a:r>
                  <a:rPr lang="en-US" altLang="tr-TR" sz="2000" i="1" baseline="-25000" dirty="0" smtClean="0"/>
                  <a:t>1</a:t>
                </a:r>
                <a:r>
                  <a:rPr lang="en-US" altLang="tr-TR" sz="2000" dirty="0" smtClean="0"/>
                  <a:t> </a:t>
                </a:r>
                <a:r>
                  <a:rPr lang="tr-TR" altLang="tr-TR" sz="2000" dirty="0"/>
                  <a:t>ve</a:t>
                </a:r>
                <a:r>
                  <a:rPr lang="en-US" altLang="tr-TR" sz="2000" dirty="0"/>
                  <a:t> </a:t>
                </a:r>
                <a:r>
                  <a:rPr lang="en-US" altLang="tr-TR" sz="2000" i="1" dirty="0"/>
                  <a:t>s</a:t>
                </a:r>
                <a:r>
                  <a:rPr lang="en-US" altLang="tr-TR" sz="2000" i="1" baseline="-25000" dirty="0"/>
                  <a:t>2</a:t>
                </a:r>
                <a:r>
                  <a:rPr lang="en-US" altLang="tr-TR" sz="2000" dirty="0"/>
                  <a:t> </a:t>
                </a:r>
                <a:r>
                  <a:rPr lang="tr-TR" altLang="tr-TR" sz="2000" dirty="0"/>
                  <a:t>ölçekleme </a:t>
                </a:r>
                <a:r>
                  <a:rPr lang="tr-TR" altLang="tr-TR" sz="2000" dirty="0" smtClean="0"/>
                  <a:t>yönlerinde ölçekleme yapabilmek için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altLang="tr-TR" sz="1800" i="1" smtClean="0"/>
                  <a:t>s</a:t>
                </a:r>
                <a:r>
                  <a:rPr lang="en-US" altLang="tr-TR" sz="1800" i="1" baseline="-25000" smtClean="0"/>
                  <a:t>1</a:t>
                </a:r>
                <a:r>
                  <a:rPr lang="en-US" altLang="tr-TR" sz="1800" smtClean="0"/>
                  <a:t>-</a:t>
                </a:r>
                <a:r>
                  <a:rPr lang="en-US" altLang="tr-TR" sz="1800" i="1" smtClean="0"/>
                  <a:t>s</a:t>
                </a:r>
                <a:r>
                  <a:rPr lang="en-US" altLang="tr-TR" sz="1800" i="1" baseline="-25000" smtClean="0"/>
                  <a:t>2</a:t>
                </a:r>
                <a:r>
                  <a:rPr lang="en-US" altLang="tr-TR" sz="1800" smtClean="0"/>
                  <a:t> ö</a:t>
                </a:r>
                <a:r>
                  <a:rPr lang="tr-TR" altLang="tr-TR" sz="1800" smtClean="0"/>
                  <a:t>lçekleme eksen</a:t>
                </a:r>
                <a:r>
                  <a:rPr lang="en-US" altLang="tr-TR" sz="1800" smtClean="0"/>
                  <a:t>leri</a:t>
                </a:r>
                <a:r>
                  <a:rPr lang="tr-TR" altLang="tr-TR" sz="1800" smtClean="0"/>
                  <a:t> </a:t>
                </a:r>
                <a:r>
                  <a:rPr lang="en-US" altLang="tr-TR" sz="1800" smtClean="0"/>
                  <a:t>sırasıyla </a:t>
                </a:r>
                <a:r>
                  <a:rPr lang="tr-TR" altLang="tr-TR" sz="1800" smtClean="0"/>
                  <a:t>x-y </a:t>
                </a:r>
                <a:r>
                  <a:rPr lang="tr-TR" altLang="tr-TR" sz="1800" dirty="0" smtClean="0"/>
                  <a:t>koordinat eksenleriyle hizalanır</a:t>
                </a:r>
                <a:r>
                  <a:rPr lang="tr-TR" sz="1800" dirty="0" smtClean="0"/>
                  <a:t>: </a:t>
                </a:r>
                <a14:m>
                  <m:oMath xmlns:m="http://schemas.openxmlformats.org/officeDocument/2006/math">
                    <m:r>
                      <a:rPr lang="tr-TR" sz="1800" b="1" i="1" dirty="0" smtClean="0">
                        <a:latin typeface="Cambria Math"/>
                      </a:rPr>
                      <m:t>𝑹</m:t>
                    </m:r>
                    <m:r>
                      <a:rPr lang="en-US" altLang="tr-TR" sz="1800" i="1" dirty="0">
                        <a:latin typeface="Cambria Math"/>
                      </a:rPr>
                      <m:t>(</m:t>
                    </m:r>
                    <m:r>
                      <a:rPr lang="tr-TR" altLang="tr-TR" sz="1800" i="1">
                        <a:latin typeface="Cambria Math"/>
                        <a:ea typeface="Cambria Math"/>
                      </a:rPr>
                      <m:t>𝜃</m:t>
                    </m:r>
                    <m:r>
                      <a:rPr lang="en-US" altLang="tr-TR" sz="1800" i="1" dirty="0">
                        <a:latin typeface="Cambria Math"/>
                      </a:rPr>
                      <m:t>)</m:t>
                    </m:r>
                    <m:r>
                      <a:rPr lang="tr-TR" altLang="tr-TR" sz="1800" i="1" dirty="0">
                        <a:latin typeface="Cambria Math"/>
                      </a:rPr>
                      <m:t> </m:t>
                    </m:r>
                  </m:oMath>
                </a14:m>
                <a:endParaRPr lang="tr-TR" altLang="tr-TR" sz="1800" dirty="0"/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tr-TR" altLang="tr-TR" sz="1800" dirty="0" smtClean="0"/>
                  <a:t>Ölçekleme yapılır: </a:t>
                </a:r>
                <a14:m>
                  <m:oMath xmlns:m="http://schemas.openxmlformats.org/officeDocument/2006/math">
                    <m:r>
                      <a:rPr lang="tr-TR" sz="1800" b="1" i="1" dirty="0" smtClean="0">
                        <a:latin typeface="Cambria Math"/>
                      </a:rPr>
                      <m:t>𝑺</m:t>
                    </m:r>
                    <m:r>
                      <a:rPr lang="en-US" altLang="tr-TR" sz="1800" i="1" dirty="0">
                        <a:latin typeface="Cambria Math"/>
                      </a:rPr>
                      <m:t>(</m:t>
                    </m:r>
                    <m:r>
                      <m:rPr>
                        <m:nor/>
                      </m:rPr>
                      <a:rPr lang="en-US" altLang="tr-TR" sz="1800" i="1" dirty="0"/>
                      <m:t>s</m:t>
                    </m:r>
                    <m:r>
                      <m:rPr>
                        <m:nor/>
                      </m:rPr>
                      <a:rPr lang="en-US" altLang="tr-TR" sz="1800" i="1" baseline="-25000" dirty="0"/>
                      <m:t>1</m:t>
                    </m:r>
                    <m:r>
                      <a:rPr lang="en-US" altLang="tr-TR" sz="1800" i="1" dirty="0">
                        <a:latin typeface="Cambria Math"/>
                      </a:rPr>
                      <m:t>,</m:t>
                    </m:r>
                    <m:r>
                      <m:rPr>
                        <m:nor/>
                      </m:rPr>
                      <a:rPr lang="en-US" altLang="tr-TR" sz="1800" i="1" dirty="0"/>
                      <m:t>s</m:t>
                    </m:r>
                    <m:r>
                      <m:rPr>
                        <m:nor/>
                      </m:rPr>
                      <a:rPr lang="tr-TR" altLang="tr-TR" sz="1800" b="0" i="1" baseline="-25000" dirty="0" smtClean="0"/>
                      <m:t>2</m:t>
                    </m:r>
                    <m:r>
                      <a:rPr lang="en-US" altLang="tr-TR" sz="1800" i="1" dirty="0">
                        <a:latin typeface="Cambria Math"/>
                      </a:rPr>
                      <m:t>)</m:t>
                    </m:r>
                  </m:oMath>
                </a14:m>
                <a:r>
                  <a:rPr lang="tr-TR" altLang="tr-TR" sz="1800" dirty="0"/>
                  <a:t> 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tr-TR" altLang="tr-TR" sz="1800" dirty="0" smtClean="0"/>
                  <a:t>Ölçekleme ekseni orijinal </a:t>
                </a:r>
                <a:r>
                  <a:rPr lang="tr-TR" altLang="tr-TR" sz="1800" dirty="0"/>
                  <a:t>konumuna geri </a:t>
                </a:r>
                <a:r>
                  <a:rPr lang="tr-TR" altLang="tr-TR" sz="1800" dirty="0" smtClean="0"/>
                  <a:t>döndürülür: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tr-TR" altLang="tr-TR" sz="18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tr-TR" altLang="tr-TR" sz="1800" b="1" i="1" smtClean="0">
                            <a:latin typeface="Cambria Math"/>
                          </a:rPr>
                          <m:t> </m:t>
                        </m:r>
                        <m:r>
                          <a:rPr lang="tr-TR" altLang="tr-TR" sz="1800" b="1" i="1">
                            <a:latin typeface="Cambria Math"/>
                          </a:rPr>
                          <m:t>𝑹</m:t>
                        </m:r>
                      </m:e>
                      <m:sup>
                        <m:r>
                          <a:rPr lang="tr-TR" altLang="tr-TR" sz="1800" b="1" i="1">
                            <a:latin typeface="Cambria Math"/>
                          </a:rPr>
                          <m:t>−</m:t>
                        </m:r>
                        <m:r>
                          <a:rPr lang="tr-TR" altLang="tr-TR" sz="1800" i="1">
                            <a:latin typeface="Cambria Math"/>
                          </a:rPr>
                          <m:t>1</m:t>
                        </m:r>
                      </m:sup>
                    </m:sSup>
                    <m:d>
                      <m:dPr>
                        <m:ctrlPr>
                          <a:rPr lang="tr-TR" altLang="tr-TR" sz="180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tr-TR" altLang="tr-TR" sz="1800" i="1">
                            <a:latin typeface="Cambria Math"/>
                            <a:ea typeface="Cambria Math"/>
                          </a:rPr>
                          <m:t>𝜃</m:t>
                        </m:r>
                      </m:e>
                    </m:d>
                  </m:oMath>
                </a14:m>
                <a:endParaRPr lang="tr-TR" altLang="tr-TR" sz="1800" dirty="0"/>
              </a:p>
              <a:p>
                <a:pPr marL="914400" lvl="1" indent="-457200">
                  <a:buFont typeface="+mj-lt"/>
                  <a:buAutoNum type="arabicPeriod"/>
                </a:pPr>
                <a:endParaRPr lang="tr-TR" altLang="tr-TR" sz="1800" dirty="0"/>
              </a:p>
              <a:p>
                <a:pPr marL="0" indent="0">
                  <a:buNone/>
                </a:pPr>
                <a:endParaRPr lang="tr-TR" altLang="tr-TR" sz="2000" dirty="0" smtClean="0"/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tr-TR" altLang="tr-TR" sz="2000" dirty="0"/>
                  <a:t>	</a:t>
                </a:r>
                <a:r>
                  <a:rPr lang="tr-TR" altLang="tr-TR" sz="2000" dirty="0" smtClean="0"/>
                  <a:t>		         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tr-TR" altLang="tr-TR" sz="2000" b="1" dirty="0">
                    <a:ea typeface="Cambria Math"/>
                  </a:rPr>
                  <a:t>	</a:t>
                </a:r>
                <a:r>
                  <a:rPr lang="tr-TR" altLang="tr-TR" sz="2000" b="1" dirty="0" smtClean="0">
                    <a:ea typeface="Cambria Math"/>
                  </a:rPr>
                  <a:t>		        </a:t>
                </a:r>
                <a:endParaRPr lang="en-US" altLang="tr-TR" sz="2000" b="1" dirty="0">
                  <a:ea typeface="Cambria Math"/>
                </a:endParaRPr>
              </a:p>
              <a:p>
                <a:pPr marL="0" indent="0">
                  <a:spcBef>
                    <a:spcPts val="0"/>
                  </a:spcBef>
                  <a:buNone/>
                </a:pPr>
                <a:endParaRPr lang="en-US" altLang="tr-TR" sz="2000" b="1" i="1" dirty="0" smtClean="0">
                  <a:latin typeface="Cambria Math"/>
                  <a:ea typeface="Cambria Math"/>
                </a:endParaRP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altLang="tr-TR" sz="2000" b="1" smtClean="0">
                    <a:ea typeface="Cambria Math"/>
                  </a:rPr>
                  <a:t>			           </a:t>
                </a:r>
                <a14:m>
                  <m:oMath xmlns:m="http://schemas.openxmlformats.org/officeDocument/2006/math">
                    <m:r>
                      <a:rPr lang="tr-TR" altLang="tr-TR" sz="2000" b="1" i="1" smtClean="0">
                        <a:latin typeface="Cambria Math"/>
                        <a:ea typeface="Cambria Math"/>
                      </a:rPr>
                      <m:t>𝑴</m:t>
                    </m:r>
                  </m:oMath>
                </a14:m>
                <a:endParaRPr lang="tr-TR" altLang="tr-TR" sz="2000" dirty="0"/>
              </a:p>
            </p:txBody>
          </p:sp>
        </mc:Choice>
        <mc:Fallback xmlns="">
          <p:sp>
            <p:nvSpPr>
              <p:cNvPr id="4" name="İçerik Yer Tutucus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5536" y="1772816"/>
                <a:ext cx="8473578" cy="4680520"/>
              </a:xfrm>
              <a:blipFill>
                <a:blip r:embed="rId4"/>
                <a:stretch>
                  <a:fillRect l="-647" t="-7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Dikdörtgen 4"/>
              <p:cNvSpPr/>
              <p:nvPr/>
            </p:nvSpPr>
            <p:spPr>
              <a:xfrm>
                <a:off x="1763688" y="4266046"/>
                <a:ext cx="383079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tr-TR" altLang="tr-TR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tr-TR" altLang="tr-TR" sz="2400" b="1" i="1">
                              <a:latin typeface="Cambria Math"/>
                            </a:rPr>
                            <m:t>𝑷</m:t>
                          </m:r>
                        </m:e>
                        <m:sup>
                          <m:r>
                            <a:rPr lang="tr-TR" altLang="tr-TR" sz="2400" i="1">
                              <a:latin typeface="Cambria Math"/>
                            </a:rPr>
                            <m:t>′</m:t>
                          </m:r>
                        </m:sup>
                      </m:sSup>
                      <m:r>
                        <a:rPr lang="tr-TR" altLang="tr-TR" sz="2400" i="1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tr-TR" altLang="tr-TR" sz="2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tr-TR" altLang="tr-TR" sz="2400" b="1" i="1">
                              <a:latin typeface="Cambria Math"/>
                            </a:rPr>
                            <m:t> </m:t>
                          </m:r>
                          <m:r>
                            <a:rPr lang="tr-TR" altLang="tr-TR" sz="2400" b="1" i="1">
                              <a:latin typeface="Cambria Math"/>
                            </a:rPr>
                            <m:t>𝑹</m:t>
                          </m:r>
                        </m:e>
                        <m:sup>
                          <m:r>
                            <a:rPr lang="tr-TR" altLang="tr-TR" sz="2400" b="1" i="1">
                              <a:latin typeface="Cambria Math"/>
                            </a:rPr>
                            <m:t>−</m:t>
                          </m:r>
                          <m:r>
                            <a:rPr lang="tr-TR" altLang="tr-TR" sz="2400" i="1">
                              <a:latin typeface="Cambria Math"/>
                            </a:rPr>
                            <m:t>1</m:t>
                          </m:r>
                        </m:sup>
                      </m:sSup>
                      <m:d>
                        <m:dPr>
                          <m:ctrlPr>
                            <a:rPr lang="tr-TR" altLang="tr-TR" sz="24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tr-TR" altLang="tr-TR" sz="2400" i="1">
                              <a:latin typeface="Cambria Math"/>
                              <a:ea typeface="Cambria Math"/>
                            </a:rPr>
                            <m:t>𝜃</m:t>
                          </m:r>
                        </m:e>
                      </m:d>
                      <m:r>
                        <a:rPr lang="tr-TR" sz="2400" b="1" i="1" dirty="0">
                          <a:latin typeface="Cambria Math"/>
                        </a:rPr>
                        <m:t>𝑺</m:t>
                      </m:r>
                      <m:r>
                        <a:rPr lang="en-US" altLang="tr-TR" sz="2400" i="1" dirty="0">
                          <a:latin typeface="Cambria Math"/>
                        </a:rPr>
                        <m:t>(</m:t>
                      </m:r>
                      <m:r>
                        <m:rPr>
                          <m:nor/>
                        </m:rPr>
                        <a:rPr lang="en-US" altLang="tr-TR" sz="2400" i="1" dirty="0"/>
                        <m:t>s</m:t>
                      </m:r>
                      <m:r>
                        <m:rPr>
                          <m:nor/>
                        </m:rPr>
                        <a:rPr lang="en-US" altLang="tr-TR" sz="2400" i="1" baseline="-25000" dirty="0"/>
                        <m:t>1</m:t>
                      </m:r>
                      <m:r>
                        <a:rPr lang="en-US" altLang="tr-TR" sz="2400" i="1" dirty="0">
                          <a:latin typeface="Cambria Math"/>
                        </a:rPr>
                        <m:t>,</m:t>
                      </m:r>
                      <m:r>
                        <m:rPr>
                          <m:nor/>
                        </m:rPr>
                        <a:rPr lang="en-US" altLang="tr-TR" sz="2400" i="1" dirty="0"/>
                        <m:t>s</m:t>
                      </m:r>
                      <m:r>
                        <m:rPr>
                          <m:nor/>
                        </m:rPr>
                        <a:rPr lang="tr-TR" altLang="tr-TR" sz="2400" i="1" baseline="-25000" dirty="0"/>
                        <m:t>2</m:t>
                      </m:r>
                      <m:r>
                        <a:rPr lang="en-US" altLang="tr-TR" sz="2400" i="1" dirty="0">
                          <a:latin typeface="Cambria Math"/>
                        </a:rPr>
                        <m:t>)</m:t>
                      </m:r>
                      <m:r>
                        <a:rPr lang="tr-TR" altLang="tr-TR" sz="2400" b="1" i="1">
                          <a:latin typeface="Cambria Math"/>
                        </a:rPr>
                        <m:t>𝑹</m:t>
                      </m:r>
                      <m:r>
                        <m:rPr>
                          <m:nor/>
                        </m:rPr>
                        <a:rPr lang="en-US" altLang="tr-TR" sz="2400" dirty="0" smtClean="0"/>
                        <m:t>(</m:t>
                      </m:r>
                      <m:r>
                        <a:rPr lang="tr-TR" altLang="tr-TR" sz="2400" i="1" smtClean="0">
                          <a:latin typeface="Cambria Math"/>
                          <a:ea typeface="Cambria Math"/>
                        </a:rPr>
                        <m:t>𝜃</m:t>
                      </m:r>
                      <m:r>
                        <m:rPr>
                          <m:nor/>
                        </m:rPr>
                        <a:rPr lang="en-US" altLang="tr-TR" sz="2400" dirty="0" smtClean="0"/>
                        <m:t>)</m:t>
                      </m:r>
                      <m:r>
                        <a:rPr lang="tr-TR" sz="2400" b="1" i="1" dirty="0" smtClean="0">
                          <a:latin typeface="Cambria Math"/>
                        </a:rPr>
                        <m:t> </m:t>
                      </m:r>
                      <m:r>
                        <a:rPr lang="tr-TR" altLang="tr-TR" sz="2400" b="1" i="1">
                          <a:latin typeface="Cambria Math"/>
                          <a:ea typeface="Cambria Math"/>
                        </a:rPr>
                        <m:t>𝑷</m:t>
                      </m:r>
                    </m:oMath>
                  </m:oMathPara>
                </a14:m>
                <a:endParaRPr lang="tr-TR" altLang="tr-TR" sz="2400" b="1" dirty="0"/>
              </a:p>
            </p:txBody>
          </p:sp>
        </mc:Choice>
        <mc:Fallback xmlns="">
          <p:sp>
            <p:nvSpPr>
              <p:cNvPr id="5" name="Dikdörtgen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3688" y="4266046"/>
                <a:ext cx="3830792" cy="461665"/>
              </a:xfrm>
              <a:prstGeom prst="rect">
                <a:avLst/>
              </a:prstGeom>
              <a:blipFill rotWithShape="1">
                <a:blip r:embed="rId5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ağ Ayraç 1"/>
          <p:cNvSpPr/>
          <p:nvPr/>
        </p:nvSpPr>
        <p:spPr>
          <a:xfrm rot="5400000">
            <a:off x="3683348" y="3633995"/>
            <a:ext cx="517581" cy="2555863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44833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r-TR" altLang="tr-TR" dirty="0"/>
              <a:t>İki Boyutta Birleşik Dönüşümler</a:t>
            </a:r>
            <a:br>
              <a:rPr lang="tr-TR" altLang="tr-TR" dirty="0"/>
            </a:br>
            <a:r>
              <a:rPr lang="tr-TR" altLang="tr-TR" dirty="0"/>
              <a:t>Genel Ölçekleme Yönleri</a:t>
            </a:r>
            <a:endParaRPr lang="en-US" altLang="tr-TR" dirty="0" smtClean="0"/>
          </a:p>
        </p:txBody>
      </p:sp>
      <p:pic>
        <p:nvPicPr>
          <p:cNvPr id="36867" name="AADGHBJ0.jpg" descr="AADGHBJ0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972"/>
          <a:stretch/>
        </p:blipFill>
        <p:spPr bwMode="auto">
          <a:xfrm>
            <a:off x="1043608" y="2852936"/>
            <a:ext cx="7128792" cy="2919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İçerik Yer Tutucusu 2"/>
              <p:cNvSpPr>
                <a:spLocks noGrp="1"/>
              </p:cNvSpPr>
              <p:nvPr>
                <p:ph idx="1"/>
              </p:nvPr>
            </p:nvSpPr>
            <p:spPr>
              <a:xfrm>
                <a:off x="395536" y="1772816"/>
                <a:ext cx="8496944" cy="1368152"/>
              </a:xfrm>
            </p:spPr>
            <p:txBody>
              <a:bodyPr>
                <a:noAutofit/>
              </a:bodyPr>
              <a:lstStyle/>
              <a:p>
                <a:r>
                  <a:rPr lang="en-US" altLang="tr-TR" sz="2800" i="1" dirty="0"/>
                  <a:t>s</a:t>
                </a:r>
                <a:r>
                  <a:rPr lang="en-US" altLang="tr-TR" sz="2800" i="1" baseline="-25000" dirty="0"/>
                  <a:t>1</a:t>
                </a:r>
                <a:r>
                  <a:rPr lang="en-US" altLang="tr-TR" sz="2800" dirty="0"/>
                  <a:t> = 1, </a:t>
                </a:r>
                <a:r>
                  <a:rPr lang="en-US" altLang="tr-TR" sz="2800" i="1" dirty="0"/>
                  <a:t>s</a:t>
                </a:r>
                <a:r>
                  <a:rPr lang="en-US" altLang="tr-TR" sz="2800" i="1" baseline="-25000" dirty="0"/>
                  <a:t>2</a:t>
                </a:r>
                <a:r>
                  <a:rPr lang="en-US" altLang="tr-TR" sz="2800" dirty="0"/>
                  <a:t> = </a:t>
                </a:r>
                <a:r>
                  <a:rPr lang="en-US" altLang="tr-TR" sz="2800" dirty="0" smtClean="0"/>
                  <a:t>2</a:t>
                </a:r>
                <a:r>
                  <a:rPr lang="tr-TR" altLang="tr-TR" sz="2800" dirty="0" smtClean="0"/>
                  <a:t> ve </a:t>
                </a:r>
                <a14:m>
                  <m:oMath xmlns:m="http://schemas.openxmlformats.org/officeDocument/2006/math">
                    <m:r>
                      <a:rPr lang="tr-TR" altLang="tr-TR" sz="2800" i="1">
                        <a:latin typeface="Cambria Math"/>
                        <a:ea typeface="Cambria Math"/>
                      </a:rPr>
                      <m:t>𝜃</m:t>
                    </m:r>
                  </m:oMath>
                </a14:m>
                <a:r>
                  <a:rPr lang="en-US" altLang="tr-TR" sz="2800" dirty="0" smtClean="0"/>
                  <a:t> </a:t>
                </a:r>
                <a:r>
                  <a:rPr lang="en-US" altLang="tr-TR" sz="2800" dirty="0"/>
                  <a:t>= </a:t>
                </a:r>
                <a:r>
                  <a:rPr lang="en-US" altLang="tr-TR" sz="2800" dirty="0" smtClean="0"/>
                  <a:t>45°</a:t>
                </a:r>
                <a:r>
                  <a:rPr lang="tr-TR" altLang="tr-TR" sz="2800" dirty="0" smtClean="0"/>
                  <a:t> ile oluşturulan birleşik dönüşüm matrisi kullanılarak paralelkenara çevrilmiş bir kare.</a:t>
                </a:r>
                <a:endParaRPr lang="tr-TR" altLang="tr-TR" sz="2800" dirty="0"/>
              </a:p>
            </p:txBody>
          </p:sp>
        </mc:Choice>
        <mc:Fallback xmlns="">
          <p:sp>
            <p:nvSpPr>
              <p:cNvPr id="4" name="İçerik Yer Tutucus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5536" y="1772816"/>
                <a:ext cx="8496944" cy="1368152"/>
              </a:xfrm>
              <a:blipFill rotWithShape="1">
                <a:blip r:embed="rId4"/>
                <a:stretch>
                  <a:fillRect l="-1291" t="-4018" r="-2224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Düz Ok Bağlayıcısı 2"/>
          <p:cNvCxnSpPr/>
          <p:nvPr/>
        </p:nvCxnSpPr>
        <p:spPr>
          <a:xfrm flipV="1">
            <a:off x="1601821" y="3095552"/>
            <a:ext cx="2205169" cy="234967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Düz Ok Bağlayıcısı 6"/>
          <p:cNvCxnSpPr/>
          <p:nvPr/>
        </p:nvCxnSpPr>
        <p:spPr>
          <a:xfrm>
            <a:off x="1601821" y="5445224"/>
            <a:ext cx="1458011" cy="115212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Dikdörtgen 12"/>
              <p:cNvSpPr/>
              <p:nvPr/>
            </p:nvSpPr>
            <p:spPr>
              <a:xfrm>
                <a:off x="3062496" y="6412686"/>
                <a:ext cx="40588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tr-TR" i="1" dirty="0"/>
                        <m:t>s</m:t>
                      </m:r>
                      <m:r>
                        <m:rPr>
                          <m:nor/>
                        </m:rPr>
                        <a:rPr lang="en-US" altLang="tr-TR" i="1" baseline="-25000" dirty="0"/>
                        <m:t>1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3" name="Dikdörtgen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2496" y="6412686"/>
                <a:ext cx="40588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Dikdörtgen 13"/>
              <p:cNvSpPr/>
              <p:nvPr/>
            </p:nvSpPr>
            <p:spPr>
              <a:xfrm>
                <a:off x="3855168" y="2911992"/>
                <a:ext cx="40588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tr-TR" i="1" dirty="0"/>
                        <m:t>s</m:t>
                      </m:r>
                      <m:r>
                        <m:rPr>
                          <m:nor/>
                        </m:rPr>
                        <a:rPr lang="tr-TR" altLang="tr-TR" i="1" baseline="-25000" dirty="0"/>
                        <m:t>2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4" name="Dikdörtgen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5168" y="2911992"/>
                <a:ext cx="405880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Düz Ok Bağlayıcısı 17"/>
          <p:cNvCxnSpPr/>
          <p:nvPr/>
        </p:nvCxnSpPr>
        <p:spPr>
          <a:xfrm flipV="1">
            <a:off x="5598849" y="2852936"/>
            <a:ext cx="2573551" cy="253200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Düz Ok Bağlayıcısı 18"/>
          <p:cNvCxnSpPr/>
          <p:nvPr/>
        </p:nvCxnSpPr>
        <p:spPr>
          <a:xfrm>
            <a:off x="5598849" y="5384944"/>
            <a:ext cx="1458011" cy="115212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Dikdörtgen 19"/>
              <p:cNvSpPr/>
              <p:nvPr/>
            </p:nvSpPr>
            <p:spPr>
              <a:xfrm>
                <a:off x="7059524" y="6352406"/>
                <a:ext cx="40588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tr-TR" i="1" dirty="0"/>
                        <m:t>s</m:t>
                      </m:r>
                      <m:r>
                        <m:rPr>
                          <m:nor/>
                        </m:rPr>
                        <a:rPr lang="en-US" altLang="tr-TR" i="1" baseline="-25000" dirty="0"/>
                        <m:t>1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0" name="Dikdörtgen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9524" y="6352406"/>
                <a:ext cx="405880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Dikdörtgen 20"/>
              <p:cNvSpPr/>
              <p:nvPr/>
            </p:nvSpPr>
            <p:spPr>
              <a:xfrm>
                <a:off x="8126560" y="2726220"/>
                <a:ext cx="40588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tr-TR" i="1" dirty="0"/>
                        <m:t>s</m:t>
                      </m:r>
                      <m:r>
                        <m:rPr>
                          <m:nor/>
                        </m:rPr>
                        <a:rPr lang="tr-TR" altLang="tr-TR" i="1" baseline="-25000" dirty="0"/>
                        <m:t>2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1" name="Dikdörtgen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6560" y="2726220"/>
                <a:ext cx="405880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Dikdörtgen 21"/>
              <p:cNvSpPr/>
              <p:nvPr/>
            </p:nvSpPr>
            <p:spPr>
              <a:xfrm>
                <a:off x="2211957" y="5653607"/>
                <a:ext cx="90794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tr-TR" altLang="tr-TR" i="1">
                        <a:latin typeface="Cambria Math"/>
                        <a:ea typeface="Cambria Math"/>
                      </a:rPr>
                      <m:t>𝜃</m:t>
                    </m:r>
                  </m:oMath>
                </a14:m>
                <a:r>
                  <a:rPr lang="en-US" altLang="tr-TR" dirty="0"/>
                  <a:t> = 45°</a:t>
                </a:r>
                <a:r>
                  <a:rPr lang="tr-TR" altLang="tr-TR" dirty="0"/>
                  <a:t> </a:t>
                </a:r>
                <a:endParaRPr lang="en-US"/>
              </a:p>
            </p:txBody>
          </p:sp>
        </mc:Choice>
        <mc:Fallback xmlns="">
          <p:sp>
            <p:nvSpPr>
              <p:cNvPr id="22" name="Dikdörtgen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1957" y="5653607"/>
                <a:ext cx="907941" cy="369332"/>
              </a:xfrm>
              <a:prstGeom prst="rect">
                <a:avLst/>
              </a:prstGeom>
              <a:blipFill>
                <a:blip r:embed="rId9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Serbest Form 22"/>
          <p:cNvSpPr/>
          <p:nvPr/>
        </p:nvSpPr>
        <p:spPr>
          <a:xfrm rot="6606209">
            <a:off x="1961550" y="5467622"/>
            <a:ext cx="313098" cy="292651"/>
          </a:xfrm>
          <a:custGeom>
            <a:avLst/>
            <a:gdLst>
              <a:gd name="connsiteX0" fmla="*/ 0 w 365760"/>
              <a:gd name="connsiteY0" fmla="*/ 284752 h 284752"/>
              <a:gd name="connsiteX1" fmla="*/ 152400 w 365760"/>
              <a:gd name="connsiteY1" fmla="*/ 272 h 284752"/>
              <a:gd name="connsiteX2" fmla="*/ 365760 w 365760"/>
              <a:gd name="connsiteY2" fmla="*/ 233952 h 2847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65760" h="284752">
                <a:moveTo>
                  <a:pt x="0" y="284752"/>
                </a:moveTo>
                <a:cubicBezTo>
                  <a:pt x="45720" y="146745"/>
                  <a:pt x="91440" y="8739"/>
                  <a:pt x="152400" y="272"/>
                </a:cubicBezTo>
                <a:cubicBezTo>
                  <a:pt x="213360" y="-8195"/>
                  <a:pt x="306493" y="183152"/>
                  <a:pt x="365760" y="233952"/>
                </a:cubicBezTo>
              </a:path>
            </a:pathLst>
          </a:custGeom>
          <a:noFill/>
          <a:ln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Dikdörtgen 25"/>
              <p:cNvSpPr/>
              <p:nvPr/>
            </p:nvSpPr>
            <p:spPr>
              <a:xfrm>
                <a:off x="6285941" y="5659234"/>
                <a:ext cx="90794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tr-TR" altLang="tr-TR" i="1">
                        <a:latin typeface="Cambria Math"/>
                        <a:ea typeface="Cambria Math"/>
                      </a:rPr>
                      <m:t>𝜃</m:t>
                    </m:r>
                  </m:oMath>
                </a14:m>
                <a:r>
                  <a:rPr lang="en-US" altLang="tr-TR" dirty="0"/>
                  <a:t> = 45°</a:t>
                </a:r>
                <a:r>
                  <a:rPr lang="tr-TR" altLang="tr-TR" dirty="0"/>
                  <a:t> </a:t>
                </a:r>
                <a:endParaRPr lang="en-US"/>
              </a:p>
            </p:txBody>
          </p:sp>
        </mc:Choice>
        <mc:Fallback xmlns="">
          <p:sp>
            <p:nvSpPr>
              <p:cNvPr id="26" name="Dikdörtgen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5941" y="5659234"/>
                <a:ext cx="907941" cy="369332"/>
              </a:xfrm>
              <a:prstGeom prst="rect">
                <a:avLst/>
              </a:prstGeom>
              <a:blipFill>
                <a:blip r:embed="rId10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Serbest Form 26"/>
          <p:cNvSpPr/>
          <p:nvPr/>
        </p:nvSpPr>
        <p:spPr>
          <a:xfrm rot="6606209">
            <a:off x="6035534" y="5473249"/>
            <a:ext cx="313098" cy="292651"/>
          </a:xfrm>
          <a:custGeom>
            <a:avLst/>
            <a:gdLst>
              <a:gd name="connsiteX0" fmla="*/ 0 w 365760"/>
              <a:gd name="connsiteY0" fmla="*/ 284752 h 284752"/>
              <a:gd name="connsiteX1" fmla="*/ 152400 w 365760"/>
              <a:gd name="connsiteY1" fmla="*/ 272 h 284752"/>
              <a:gd name="connsiteX2" fmla="*/ 365760 w 365760"/>
              <a:gd name="connsiteY2" fmla="*/ 233952 h 2847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65760" h="284752">
                <a:moveTo>
                  <a:pt x="0" y="284752"/>
                </a:moveTo>
                <a:cubicBezTo>
                  <a:pt x="45720" y="146745"/>
                  <a:pt x="91440" y="8739"/>
                  <a:pt x="152400" y="272"/>
                </a:cubicBezTo>
                <a:cubicBezTo>
                  <a:pt x="213360" y="-8195"/>
                  <a:pt x="306493" y="183152"/>
                  <a:pt x="365760" y="233952"/>
                </a:cubicBezTo>
              </a:path>
            </a:pathLst>
          </a:custGeom>
          <a:noFill/>
          <a:ln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300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İçerik Yer Tutucusu 2"/>
              <p:cNvSpPr txBox="1">
                <a:spLocks/>
              </p:cNvSpPr>
              <p:nvPr/>
            </p:nvSpPr>
            <p:spPr>
              <a:xfrm>
                <a:off x="395536" y="1772816"/>
                <a:ext cx="7416824" cy="43924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600"/>
                  </a:spcBef>
                  <a:spcAft>
                    <a:spcPts val="1200"/>
                  </a:spcAft>
                </a:pPr>
                <a:r>
                  <a:rPr lang="en-US" altLang="tr-TR" sz="2000" i="1" dirty="0" smtClean="0"/>
                  <a:t>xy </a:t>
                </a:r>
                <a:r>
                  <a:rPr lang="tr-TR" altLang="tr-TR" sz="2000" dirty="0"/>
                  <a:t>düzlemine dik ve </a:t>
                </a:r>
                <a:r>
                  <a:rPr lang="en-US" altLang="tr-TR" sz="2000" dirty="0" err="1"/>
                  <a:t>P</a:t>
                </a:r>
                <a:r>
                  <a:rPr lang="en-US" altLang="tr-TR" sz="2000" baseline="-25000" dirty="0" err="1"/>
                  <a:t>reflect</a:t>
                </a:r>
                <a:r>
                  <a:rPr lang="tr-TR" altLang="tr-TR" sz="2000" dirty="0"/>
                  <a:t> noktası </a:t>
                </a:r>
                <a:r>
                  <a:rPr lang="tr-TR" altLang="tr-TR" sz="2000"/>
                  <a:t>üzerinden </a:t>
                </a:r>
                <a:r>
                  <a:rPr lang="tr-TR" altLang="tr-TR" sz="2000" smtClean="0"/>
                  <a:t>geçen </a:t>
                </a:r>
                <a:r>
                  <a:rPr lang="tr-TR" altLang="tr-TR" sz="2000" dirty="0"/>
                  <a:t>eksene göre bir nesnenin </a:t>
                </a:r>
                <a:r>
                  <a:rPr lang="tr-TR" altLang="tr-TR" sz="2000" dirty="0" smtClean="0"/>
                  <a:t>yansıtılması </a:t>
                </a:r>
                <a:r>
                  <a:rPr lang="en-US" altLang="tr-TR" sz="2000" dirty="0" err="1"/>
                  <a:t>P</a:t>
                </a:r>
                <a:r>
                  <a:rPr lang="en-US" altLang="tr-TR" sz="2000" baseline="-25000" dirty="0" err="1"/>
                  <a:t>reflect</a:t>
                </a:r>
                <a:r>
                  <a:rPr lang="tr-TR" altLang="tr-TR" sz="2000" dirty="0"/>
                  <a:t> </a:t>
                </a:r>
                <a:r>
                  <a:rPr lang="tr-TR" altLang="tr-TR" sz="2000" dirty="0" smtClean="0"/>
                  <a:t>etrafında 180</a:t>
                </a:r>
                <a14:m>
                  <m:oMath xmlns:m="http://schemas.openxmlformats.org/officeDocument/2006/math">
                    <m:r>
                      <a:rPr lang="tr-TR" altLang="tr-TR" sz="2000" i="1">
                        <a:latin typeface="Cambria Math"/>
                        <a:ea typeface="Cambria Math"/>
                      </a:rPr>
                      <m:t>°</m:t>
                    </m:r>
                  </m:oMath>
                </a14:m>
                <a:r>
                  <a:rPr lang="tr-TR" altLang="tr-TR" sz="2000" dirty="0"/>
                  <a:t> </a:t>
                </a:r>
                <a:r>
                  <a:rPr lang="tr-TR" altLang="tr-TR" sz="2000" dirty="0" smtClean="0"/>
                  <a:t>dönüş ile gerçekleşir.</a:t>
                </a:r>
              </a:p>
              <a:p>
                <a:pPr>
                  <a:spcBef>
                    <a:spcPts val="600"/>
                  </a:spcBef>
                  <a:spcAft>
                    <a:spcPts val="1200"/>
                  </a:spcAft>
                </a:pPr>
                <a:r>
                  <a:rPr lang="en-US" altLang="tr-TR" sz="2000" dirty="0" err="1"/>
                  <a:t>P</a:t>
                </a:r>
                <a:r>
                  <a:rPr lang="en-US" altLang="tr-TR" sz="2000" baseline="-25000" dirty="0" err="1"/>
                  <a:t>reflect</a:t>
                </a:r>
                <a:r>
                  <a:rPr lang="tr-TR" altLang="tr-TR" sz="2000" dirty="0"/>
                  <a:t> </a:t>
                </a:r>
                <a:r>
                  <a:rPr lang="tr-TR" altLang="tr-TR" sz="2000" dirty="0" smtClean="0"/>
                  <a:t>noktasına göre yansıma yapabilmek için</a:t>
                </a:r>
                <a:endParaRPr lang="tr-TR" altLang="tr-TR" sz="2000" dirty="0"/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altLang="tr-TR" sz="2000" dirty="0" err="1"/>
                  <a:t>P</a:t>
                </a:r>
                <a:r>
                  <a:rPr lang="en-US" altLang="tr-TR" sz="2000" baseline="-25000" dirty="0" err="1"/>
                  <a:t>reflect</a:t>
                </a:r>
                <a:r>
                  <a:rPr lang="en-US" altLang="tr-TR" sz="2000" baseline="-25000" dirty="0"/>
                  <a:t> </a:t>
                </a:r>
                <a:r>
                  <a:rPr lang="tr-TR" altLang="tr-TR" sz="2000" dirty="0" smtClean="0"/>
                  <a:t>noktasını </a:t>
                </a:r>
                <a:r>
                  <a:rPr lang="tr-TR" altLang="tr-TR" sz="2000" dirty="0"/>
                  <a:t>orijine taşıma</a:t>
                </a:r>
                <a:r>
                  <a:rPr lang="tr-TR" sz="2000" dirty="0"/>
                  <a:t>: </a:t>
                </a:r>
                <a14:m>
                  <m:oMath xmlns:m="http://schemas.openxmlformats.org/officeDocument/2006/math">
                    <m:r>
                      <a:rPr lang="tr-TR" sz="2000" b="1" i="1" dirty="0">
                        <a:latin typeface="Cambria Math"/>
                      </a:rPr>
                      <m:t>𝑻</m:t>
                    </m:r>
                    <m:r>
                      <a:rPr lang="en-US" altLang="tr-TR" sz="2000" i="1" dirty="0">
                        <a:latin typeface="Cambria Math"/>
                      </a:rPr>
                      <m:t>(</m:t>
                    </m:r>
                    <m:r>
                      <a:rPr lang="tr-TR" altLang="tr-TR" sz="2000" i="1" dirty="0">
                        <a:latin typeface="Cambria Math"/>
                      </a:rPr>
                      <m:t>−</m:t>
                    </m:r>
                    <m:r>
                      <a:rPr lang="tr-TR" altLang="tr-TR" sz="2000" b="0" i="1" dirty="0" smtClean="0">
                        <a:latin typeface="Cambria Math"/>
                      </a:rPr>
                      <m:t>𝑝</m:t>
                    </m:r>
                    <m:r>
                      <a:rPr lang="tr-TR" altLang="tr-TR" sz="2000" b="0" i="1" baseline="-25000" dirty="0" smtClean="0">
                        <a:latin typeface="Cambria Math"/>
                      </a:rPr>
                      <m:t>𝑥</m:t>
                    </m:r>
                    <m:r>
                      <a:rPr lang="en-US" altLang="tr-TR" sz="2000" i="1" dirty="0">
                        <a:latin typeface="Cambria Math"/>
                      </a:rPr>
                      <m:t> , </m:t>
                    </m:r>
                    <m:r>
                      <a:rPr lang="tr-TR" altLang="tr-TR" sz="2000" i="1" dirty="0">
                        <a:latin typeface="Cambria Math"/>
                      </a:rPr>
                      <m:t>−</m:t>
                    </m:r>
                    <m:r>
                      <a:rPr lang="tr-TR" altLang="tr-TR" sz="2000" b="0" i="1" dirty="0" smtClean="0">
                        <a:latin typeface="Cambria Math"/>
                      </a:rPr>
                      <m:t>𝑝</m:t>
                    </m:r>
                    <m:r>
                      <a:rPr lang="tr-TR" altLang="tr-TR" sz="2000" b="0" i="1" baseline="-25000" dirty="0" smtClean="0">
                        <a:latin typeface="Cambria Math"/>
                      </a:rPr>
                      <m:t>𝑦</m:t>
                    </m:r>
                    <m:r>
                      <a:rPr lang="en-US" altLang="tr-TR" sz="2000" i="1" dirty="0">
                        <a:latin typeface="Cambria Math"/>
                      </a:rPr>
                      <m:t> )</m:t>
                    </m:r>
                    <m:r>
                      <a:rPr lang="tr-TR" altLang="tr-TR" sz="2000" i="1" dirty="0">
                        <a:latin typeface="Cambria Math"/>
                      </a:rPr>
                      <m:t> </m:t>
                    </m:r>
                  </m:oMath>
                </a14:m>
                <a:endParaRPr lang="tr-TR" altLang="tr-TR" sz="2000" dirty="0"/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tr-TR" altLang="tr-TR" sz="2000" dirty="0"/>
                  <a:t>Orijin etrafında 180</a:t>
                </a:r>
                <a14:m>
                  <m:oMath xmlns:m="http://schemas.openxmlformats.org/officeDocument/2006/math">
                    <m:r>
                      <a:rPr lang="tr-TR" altLang="tr-TR" sz="2000" i="1">
                        <a:latin typeface="Cambria Math"/>
                        <a:ea typeface="Cambria Math"/>
                      </a:rPr>
                      <m:t>° </m:t>
                    </m:r>
                  </m:oMath>
                </a14:m>
                <a:r>
                  <a:rPr lang="tr-TR" altLang="tr-TR" sz="2000" dirty="0"/>
                  <a:t>dönüş: </a:t>
                </a:r>
                <a:r>
                  <a:rPr lang="en-US" altLang="tr-TR" sz="2000" b="1" dirty="0"/>
                  <a:t>R</a:t>
                </a:r>
                <a:r>
                  <a:rPr lang="en-US" altLang="tr-TR" sz="2000" dirty="0"/>
                  <a:t>(</a:t>
                </a:r>
                <a14:m>
                  <m:oMath xmlns:m="http://schemas.openxmlformats.org/officeDocument/2006/math">
                    <m:r>
                      <a:rPr lang="tr-TR" altLang="tr-TR" sz="2000" b="0" i="1" smtClean="0">
                        <a:latin typeface="Cambria Math"/>
                        <a:ea typeface="Cambria Math"/>
                      </a:rPr>
                      <m:t>180</m:t>
                    </m:r>
                  </m:oMath>
                </a14:m>
                <a:r>
                  <a:rPr lang="en-US" altLang="tr-TR" sz="2000" dirty="0"/>
                  <a:t>)</a:t>
                </a:r>
                <a:r>
                  <a:rPr lang="tr-TR" altLang="tr-TR" sz="2000" dirty="0"/>
                  <a:t> 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altLang="tr-TR" sz="2000" dirty="0" err="1"/>
                  <a:t>P</a:t>
                </a:r>
                <a:r>
                  <a:rPr lang="en-US" altLang="tr-TR" sz="2000" baseline="-25000" dirty="0" err="1"/>
                  <a:t>reflect</a:t>
                </a:r>
                <a:r>
                  <a:rPr lang="en-US" altLang="tr-TR" sz="2000" baseline="-25000" dirty="0"/>
                  <a:t> </a:t>
                </a:r>
                <a:r>
                  <a:rPr lang="tr-TR" altLang="tr-TR" sz="2000" dirty="0" smtClean="0"/>
                  <a:t>noktasını </a:t>
                </a:r>
                <a:r>
                  <a:rPr lang="tr-TR" altLang="tr-TR" sz="2000" dirty="0"/>
                  <a:t>orijinal konumuna </a:t>
                </a:r>
                <a:r>
                  <a:rPr lang="tr-TR" altLang="tr-TR" sz="2000"/>
                  <a:t>geri </a:t>
                </a:r>
                <a:r>
                  <a:rPr lang="tr-TR" altLang="tr-TR" sz="2000" smtClean="0"/>
                  <a:t>çekme</a:t>
                </a:r>
                <a:r>
                  <a:rPr lang="tr-TR" altLang="tr-TR" sz="2000" dirty="0"/>
                  <a:t>: </a:t>
                </a:r>
                <a14:m>
                  <m:oMath xmlns:m="http://schemas.openxmlformats.org/officeDocument/2006/math">
                    <m:r>
                      <a:rPr lang="tr-TR" sz="2000" b="1" i="1" dirty="0">
                        <a:latin typeface="Cambria Math"/>
                      </a:rPr>
                      <m:t>𝑻</m:t>
                    </m:r>
                    <m:r>
                      <a:rPr lang="en-US" altLang="tr-TR" sz="2000" i="1" dirty="0">
                        <a:latin typeface="Cambria Math"/>
                      </a:rPr>
                      <m:t>(</m:t>
                    </m:r>
                    <m:r>
                      <a:rPr lang="tr-TR" altLang="tr-TR" sz="2000" i="1" dirty="0">
                        <a:latin typeface="Cambria Math"/>
                      </a:rPr>
                      <m:t>𝑝</m:t>
                    </m:r>
                    <m:r>
                      <a:rPr lang="tr-TR" altLang="tr-TR" sz="2000" i="1" baseline="-25000" dirty="0">
                        <a:latin typeface="Cambria Math"/>
                      </a:rPr>
                      <m:t>𝑥</m:t>
                    </m:r>
                    <m:r>
                      <a:rPr lang="en-US" altLang="tr-TR" sz="2000" i="1" dirty="0">
                        <a:latin typeface="Cambria Math"/>
                      </a:rPr>
                      <m:t> , </m:t>
                    </m:r>
                    <m:r>
                      <a:rPr lang="tr-TR" altLang="tr-TR" sz="2000" i="1" dirty="0">
                        <a:latin typeface="Cambria Math"/>
                      </a:rPr>
                      <m:t>𝑝</m:t>
                    </m:r>
                    <m:r>
                      <a:rPr lang="tr-TR" altLang="tr-TR" sz="2000" i="1" baseline="-25000" dirty="0">
                        <a:latin typeface="Cambria Math"/>
                      </a:rPr>
                      <m:t>𝑦</m:t>
                    </m:r>
                    <m:r>
                      <a:rPr lang="en-US" altLang="tr-TR" sz="2000" i="1" dirty="0">
                        <a:latin typeface="Cambria Math"/>
                      </a:rPr>
                      <m:t>)</m:t>
                    </m:r>
                  </m:oMath>
                </a14:m>
                <a:r>
                  <a:rPr lang="tr-TR" altLang="tr-TR" sz="2000" dirty="0"/>
                  <a:t> </a:t>
                </a:r>
              </a:p>
              <a:p>
                <a:pPr marL="914400" lvl="1" indent="-457200">
                  <a:buFont typeface="+mj-lt"/>
                  <a:buAutoNum type="arabicPeriod"/>
                </a:pPr>
                <a:endParaRPr lang="tr-TR" altLang="tr-TR" sz="2000" dirty="0"/>
              </a:p>
              <a:p>
                <a:pPr marL="0" indent="0">
                  <a:spcAft>
                    <a:spcPts val="1200"/>
                  </a:spcAft>
                  <a:buFont typeface="Arial" pitchFamily="34" charset="0"/>
                  <a:buNone/>
                </a:pPr>
                <a:endParaRPr lang="tr-TR" altLang="tr-TR" sz="2000" dirty="0"/>
              </a:p>
              <a:p>
                <a:pPr>
                  <a:spcBef>
                    <a:spcPts val="600"/>
                  </a:spcBef>
                  <a:spcAft>
                    <a:spcPts val="1200"/>
                  </a:spcAft>
                </a:pPr>
                <a:endParaRPr lang="tr-TR" altLang="tr-TR" sz="2000" b="1" dirty="0"/>
              </a:p>
            </p:txBody>
          </p:sp>
        </mc:Choice>
        <mc:Fallback xmlns="">
          <p:sp>
            <p:nvSpPr>
              <p:cNvPr id="6" name="İçerik Yer Tutucusu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36" y="1772816"/>
                <a:ext cx="7416824" cy="4392488"/>
              </a:xfrm>
              <a:prstGeom prst="rect">
                <a:avLst/>
              </a:prstGeom>
              <a:blipFill>
                <a:blip r:embed="rId3"/>
                <a:stretch>
                  <a:fillRect l="-740" t="-833" r="-9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20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r-TR" altLang="tr-TR" dirty="0"/>
              <a:t>İki Boyutta Birleşik Dönüşümler </a:t>
            </a:r>
            <a:r>
              <a:rPr lang="tr-TR" altLang="tr-TR" dirty="0" smtClean="0"/>
              <a:t/>
            </a:r>
            <a:br>
              <a:rPr lang="tr-TR" altLang="tr-TR" dirty="0" smtClean="0"/>
            </a:br>
            <a:r>
              <a:rPr lang="tr-TR" altLang="tr-TR" dirty="0" smtClean="0"/>
              <a:t>Bir z </a:t>
            </a:r>
            <a:r>
              <a:rPr lang="tr-TR" altLang="tr-TR" dirty="0"/>
              <a:t>E</a:t>
            </a:r>
            <a:r>
              <a:rPr lang="tr-TR" altLang="tr-TR" dirty="0" smtClean="0"/>
              <a:t>kseni </a:t>
            </a:r>
            <a:r>
              <a:rPr lang="tr-TR" altLang="tr-TR" dirty="0"/>
              <a:t>D</a:t>
            </a:r>
            <a:r>
              <a:rPr lang="tr-TR" altLang="tr-TR" dirty="0" smtClean="0"/>
              <a:t>oğrusuna göre Yansıtma</a:t>
            </a:r>
            <a:endParaRPr lang="en-US" altLang="tr-TR" dirty="0" smtClean="0"/>
          </a:p>
        </p:txBody>
      </p:sp>
      <p:pic>
        <p:nvPicPr>
          <p:cNvPr id="51203" name="AADGHBQ0.jpg" descr="AADGHBQ0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93"/>
          <a:stretch/>
        </p:blipFill>
        <p:spPr bwMode="auto">
          <a:xfrm>
            <a:off x="5508104" y="4295176"/>
            <a:ext cx="3456384" cy="2531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Dikdörtgen 4"/>
              <p:cNvSpPr/>
              <p:nvPr/>
            </p:nvSpPr>
            <p:spPr>
              <a:xfrm>
                <a:off x="971600" y="4797152"/>
                <a:ext cx="423064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tr-TR" altLang="tr-TR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tr-TR" altLang="tr-TR" sz="2000" b="1" i="1">
                              <a:latin typeface="Cambria Math"/>
                            </a:rPr>
                            <m:t>𝑷</m:t>
                          </m:r>
                        </m:e>
                        <m:sup>
                          <m:r>
                            <a:rPr lang="tr-TR" altLang="tr-TR" sz="2000" i="1">
                              <a:latin typeface="Cambria Math"/>
                            </a:rPr>
                            <m:t>′</m:t>
                          </m:r>
                        </m:sup>
                      </m:sSup>
                      <m:r>
                        <a:rPr lang="tr-TR" altLang="tr-TR" sz="2000" i="1">
                          <a:latin typeface="Cambria Math"/>
                        </a:rPr>
                        <m:t>=</m:t>
                      </m:r>
                      <m:r>
                        <a:rPr lang="tr-TR" sz="2000" b="1" i="1" dirty="0">
                          <a:latin typeface="Cambria Math"/>
                        </a:rPr>
                        <m:t>𝑻</m:t>
                      </m:r>
                      <m:d>
                        <m:dPr>
                          <m:ctrlPr>
                            <a:rPr lang="en-US" altLang="tr-TR" sz="2000" b="1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tr-TR" altLang="tr-TR" sz="2000" i="1" dirty="0">
                              <a:latin typeface="Cambria Math"/>
                            </a:rPr>
                            <m:t>𝑝</m:t>
                          </m:r>
                          <m:r>
                            <a:rPr lang="tr-TR" altLang="tr-TR" sz="2000" i="1" baseline="-25000" dirty="0">
                              <a:latin typeface="Cambria Math"/>
                            </a:rPr>
                            <m:t>𝑥</m:t>
                          </m:r>
                          <m:r>
                            <a:rPr lang="en-US" altLang="tr-TR" sz="2000" i="1" dirty="0">
                              <a:latin typeface="Cambria Math"/>
                            </a:rPr>
                            <m:t> , </m:t>
                          </m:r>
                          <m:r>
                            <a:rPr lang="tr-TR" altLang="tr-TR" sz="2000" i="1" dirty="0">
                              <a:latin typeface="Cambria Math"/>
                            </a:rPr>
                            <m:t>𝑝</m:t>
                          </m:r>
                          <m:r>
                            <a:rPr lang="tr-TR" altLang="tr-TR" sz="2000" i="1" baseline="-25000" dirty="0">
                              <a:latin typeface="Cambria Math"/>
                            </a:rPr>
                            <m:t>𝑦</m:t>
                          </m:r>
                        </m:e>
                      </m:d>
                      <m:r>
                        <a:rPr lang="tr-TR" altLang="tr-TR" sz="2000" b="0" i="1" baseline="-25000" dirty="0" smtClean="0">
                          <a:latin typeface="Cambria Math"/>
                        </a:rPr>
                        <m:t> </m:t>
                      </m:r>
                      <m:r>
                        <a:rPr lang="tr-TR" altLang="tr-TR" sz="2000" b="1" i="1">
                          <a:latin typeface="Cambria Math"/>
                        </a:rPr>
                        <m:t>𝑹</m:t>
                      </m:r>
                      <m:r>
                        <m:rPr>
                          <m:nor/>
                        </m:rPr>
                        <a:rPr lang="en-US" altLang="tr-TR" sz="2000" dirty="0" smtClean="0"/>
                        <m:t>(</m:t>
                      </m:r>
                      <m:r>
                        <a:rPr lang="tr-TR" altLang="tr-TR" sz="2000" b="0" i="1" smtClean="0">
                          <a:latin typeface="Cambria Math"/>
                          <a:ea typeface="Cambria Math"/>
                        </a:rPr>
                        <m:t>180</m:t>
                      </m:r>
                      <m:r>
                        <m:rPr>
                          <m:nor/>
                        </m:rPr>
                        <a:rPr lang="en-US" altLang="tr-TR" sz="2000" dirty="0" smtClean="0"/>
                        <m:t>)</m:t>
                      </m:r>
                      <m:r>
                        <m:rPr>
                          <m:nor/>
                        </m:rPr>
                        <a:rPr lang="tr-TR" altLang="tr-TR" sz="2000" b="0" i="0" dirty="0" smtClean="0"/>
                        <m:t> </m:t>
                      </m:r>
                      <m:r>
                        <a:rPr lang="tr-TR" sz="2000" b="1" i="1" dirty="0">
                          <a:latin typeface="Cambria Math"/>
                        </a:rPr>
                        <m:t>𝑻</m:t>
                      </m:r>
                      <m:r>
                        <a:rPr lang="en-US" altLang="tr-TR" sz="2000" i="1" dirty="0">
                          <a:latin typeface="Cambria Math"/>
                        </a:rPr>
                        <m:t>(</m:t>
                      </m:r>
                      <m:r>
                        <a:rPr lang="tr-TR" altLang="tr-TR" sz="2000" i="1" dirty="0">
                          <a:latin typeface="Cambria Math"/>
                        </a:rPr>
                        <m:t>−</m:t>
                      </m:r>
                      <m:r>
                        <a:rPr lang="tr-TR" altLang="tr-TR" sz="2000" i="1" dirty="0">
                          <a:latin typeface="Cambria Math"/>
                        </a:rPr>
                        <m:t>𝑝𝑥</m:t>
                      </m:r>
                      <m:r>
                        <a:rPr lang="en-US" altLang="tr-TR" sz="2000" i="1" dirty="0">
                          <a:latin typeface="Cambria Math"/>
                        </a:rPr>
                        <m:t> , </m:t>
                      </m:r>
                      <m:r>
                        <a:rPr lang="tr-TR" altLang="tr-TR" sz="2000" i="1" dirty="0">
                          <a:latin typeface="Cambria Math"/>
                        </a:rPr>
                        <m:t>−</m:t>
                      </m:r>
                      <m:r>
                        <a:rPr lang="tr-TR" altLang="tr-TR" sz="2000" i="1" dirty="0">
                          <a:latin typeface="Cambria Math"/>
                        </a:rPr>
                        <m:t>𝑝𝑦</m:t>
                      </m:r>
                      <m:r>
                        <a:rPr lang="en-US" altLang="tr-TR" sz="2000" i="1" dirty="0">
                          <a:latin typeface="Cambria Math"/>
                        </a:rPr>
                        <m:t>)</m:t>
                      </m:r>
                      <m:r>
                        <a:rPr lang="tr-TR" altLang="tr-TR" sz="2000" b="1" i="1">
                          <a:latin typeface="Cambria Math"/>
                          <a:ea typeface="Cambria Math"/>
                        </a:rPr>
                        <m:t>𝑷</m:t>
                      </m:r>
                    </m:oMath>
                  </m:oMathPara>
                </a14:m>
                <a:endParaRPr lang="tr-TR" altLang="tr-TR" sz="2000" b="1" dirty="0"/>
              </a:p>
            </p:txBody>
          </p:sp>
        </mc:Choice>
        <mc:Fallback xmlns="">
          <p:sp>
            <p:nvSpPr>
              <p:cNvPr id="5" name="Dikdörtgen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600" y="4797152"/>
                <a:ext cx="4230645" cy="400110"/>
              </a:xfrm>
              <a:prstGeom prst="rect">
                <a:avLst/>
              </a:prstGeom>
              <a:blipFill>
                <a:blip r:embed="rId5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71581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ADGHBS0.jpg" descr="AADGHBS0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07"/>
          <a:stretch/>
        </p:blipFill>
        <p:spPr bwMode="auto">
          <a:xfrm>
            <a:off x="6367767" y="1628800"/>
            <a:ext cx="2776233" cy="4812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120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lang="tr-TR" altLang="tr-TR" dirty="0"/>
                  <a:t>İki Boyutta Birleşik Dönüşümler </a:t>
                </a:r>
                <a:r>
                  <a:rPr lang="tr-TR" altLang="tr-TR" dirty="0" smtClean="0"/>
                  <a:t/>
                </a:r>
                <a:br>
                  <a:rPr lang="tr-TR" altLang="tr-TR" dirty="0" smtClean="0"/>
                </a:br>
                <a:r>
                  <a:rPr lang="tr-TR" altLang="tr-TR" dirty="0"/>
                  <a:t>x=</a:t>
                </a:r>
                <a14:m>
                  <m:oMath xmlns:m="http://schemas.openxmlformats.org/officeDocument/2006/math">
                    <m:r>
                      <a:rPr lang="tr-TR" altLang="tr-TR" i="1">
                        <a:latin typeface="Cambria Math"/>
                        <a:ea typeface="Cambria Math"/>
                      </a:rPr>
                      <m:t>±</m:t>
                    </m:r>
                  </m:oMath>
                </a14:m>
                <a:r>
                  <a:rPr lang="tr-TR" altLang="tr-TR" dirty="0"/>
                  <a:t>y Doğrularına göre Yansıtma</a:t>
                </a:r>
                <a:endParaRPr lang="en-US" altLang="tr-TR" dirty="0" smtClean="0"/>
              </a:p>
            </p:txBody>
          </p:sp>
        </mc:Choice>
        <mc:Fallback xmlns="">
          <p:sp>
            <p:nvSpPr>
              <p:cNvPr id="5120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1">
                <a:blip r:embed="rId4"/>
                <a:stretch>
                  <a:fillRect t="-17021" b="-29787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İçerik Yer Tutucusu 2"/>
              <p:cNvSpPr txBox="1">
                <a:spLocks/>
              </p:cNvSpPr>
              <p:nvPr/>
            </p:nvSpPr>
            <p:spPr>
              <a:xfrm>
                <a:off x="395536" y="1772816"/>
                <a:ext cx="6840760" cy="43924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tr-TR" sz="1800" i="1" smtClean="0"/>
                  <a:t>y </a:t>
                </a:r>
                <a:r>
                  <a:rPr lang="en-US" altLang="tr-TR" sz="1800" i="1" dirty="0"/>
                  <a:t>= x</a:t>
                </a:r>
                <a:r>
                  <a:rPr lang="tr-TR" altLang="tr-TR" sz="1800" dirty="0"/>
                  <a:t> doğrusu etrafında yansıtma yapmak için dönüşümlerin sırası: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altLang="tr-TR" sz="1800" dirty="0" smtClean="0"/>
                  <a:t>45</a:t>
                </a:r>
                <a:r>
                  <a:rPr lang="en-US" altLang="tr-TR" sz="1800" dirty="0"/>
                  <a:t>° </a:t>
                </a:r>
                <a:r>
                  <a:rPr lang="tr-TR" altLang="tr-TR" sz="1800" dirty="0"/>
                  <a:t>saat yönünde </a:t>
                </a:r>
                <a:r>
                  <a:rPr lang="tr-TR" altLang="tr-TR" sz="1800" dirty="0" smtClean="0"/>
                  <a:t>dönme</a:t>
                </a:r>
                <a:r>
                  <a:rPr lang="tr-TR" sz="1800" dirty="0" smtClean="0"/>
                  <a:t>: </a:t>
                </a:r>
                <a:r>
                  <a:rPr lang="en-US" altLang="tr-TR" sz="1800" b="1" dirty="0" smtClean="0"/>
                  <a:t>R</a:t>
                </a:r>
                <a:r>
                  <a:rPr lang="en-US" altLang="tr-TR" sz="1800" dirty="0" smtClean="0"/>
                  <a:t>(-</a:t>
                </a:r>
                <a14:m>
                  <m:oMath xmlns:m="http://schemas.openxmlformats.org/officeDocument/2006/math">
                    <m:r>
                      <a:rPr lang="tr-TR" altLang="tr-TR" sz="1800" b="0" i="1" smtClean="0">
                        <a:latin typeface="Cambria Math"/>
                        <a:ea typeface="Cambria Math"/>
                      </a:rPr>
                      <m:t>45</m:t>
                    </m:r>
                  </m:oMath>
                </a14:m>
                <a:r>
                  <a:rPr lang="en-US" altLang="tr-TR" sz="1800" dirty="0"/>
                  <a:t>)</a:t>
                </a:r>
                <a:endParaRPr lang="tr-TR" altLang="tr-TR" sz="1800" dirty="0"/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altLang="tr-TR" sz="1800" i="1" dirty="0"/>
                  <a:t>x</a:t>
                </a:r>
                <a:r>
                  <a:rPr lang="en-US" altLang="tr-TR" sz="1800" dirty="0"/>
                  <a:t> </a:t>
                </a:r>
                <a:r>
                  <a:rPr lang="tr-TR" altLang="tr-TR" sz="1800" dirty="0"/>
                  <a:t>ekseninde </a:t>
                </a:r>
                <a:r>
                  <a:rPr lang="tr-TR" altLang="tr-TR" sz="1800" dirty="0" smtClean="0"/>
                  <a:t>yansıtma: </a:t>
                </a:r>
                <a:r>
                  <a:rPr lang="tr-TR" altLang="tr-TR" sz="1800" b="1" dirty="0" smtClean="0"/>
                  <a:t>R</a:t>
                </a:r>
                <a:r>
                  <a:rPr lang="en-US" altLang="tr-TR" sz="1800" baseline="-25000" dirty="0" smtClean="0"/>
                  <a:t>reflect</a:t>
                </a:r>
                <a:r>
                  <a:rPr lang="tr-TR" altLang="tr-TR" sz="1800" dirty="0" smtClean="0"/>
                  <a:t>(x)</a:t>
                </a:r>
                <a:endParaRPr lang="tr-TR" altLang="tr-TR" sz="1800" dirty="0"/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altLang="tr-TR" sz="1800" dirty="0"/>
                  <a:t>45° </a:t>
                </a:r>
                <a:r>
                  <a:rPr lang="tr-TR" altLang="tr-TR" sz="1800" dirty="0"/>
                  <a:t>saat yönünün tersine </a:t>
                </a:r>
                <a:r>
                  <a:rPr lang="tr-TR" altLang="tr-TR" sz="1800" dirty="0" smtClean="0"/>
                  <a:t>dönme: </a:t>
                </a:r>
                <a:r>
                  <a:rPr lang="en-US" altLang="tr-TR" sz="1800" b="1" dirty="0"/>
                  <a:t>R</a:t>
                </a:r>
                <a:r>
                  <a:rPr lang="en-US" altLang="tr-TR" sz="1800" dirty="0"/>
                  <a:t>(</a:t>
                </a:r>
                <a14:m>
                  <m:oMath xmlns:m="http://schemas.openxmlformats.org/officeDocument/2006/math">
                    <m:r>
                      <a:rPr lang="tr-TR" altLang="tr-TR" sz="1800" i="1">
                        <a:latin typeface="Cambria Math"/>
                        <a:ea typeface="Cambria Math"/>
                      </a:rPr>
                      <m:t>45</m:t>
                    </m:r>
                  </m:oMath>
                </a14:m>
                <a:r>
                  <a:rPr lang="en-US" altLang="tr-TR" sz="1800" dirty="0"/>
                  <a:t>)</a:t>
                </a:r>
                <a:endParaRPr lang="tr-TR" altLang="tr-TR" sz="1800" dirty="0"/>
              </a:p>
              <a:p>
                <a:pPr marL="914400" lvl="1" indent="-457200">
                  <a:buFont typeface="+mj-lt"/>
                  <a:buAutoNum type="arabicPeriod"/>
                </a:pPr>
                <a:endParaRPr lang="tr-TR" altLang="tr-TR" sz="1800" dirty="0" smtClean="0"/>
              </a:p>
              <a:p>
                <a:pPr marL="457200" lvl="1" indent="0">
                  <a:buNone/>
                </a:pPr>
                <a:endParaRPr lang="en-US" altLang="tr-TR" sz="1800" smtClean="0"/>
              </a:p>
              <a:p>
                <a:pPr marL="457200" lvl="1" indent="0">
                  <a:buNone/>
                </a:pPr>
                <a:endParaRPr lang="tr-TR" altLang="tr-TR" sz="1800" dirty="0"/>
              </a:p>
              <a:p>
                <a:pPr>
                  <a:spcBef>
                    <a:spcPts val="600"/>
                  </a:spcBef>
                  <a:spcAft>
                    <a:spcPts val="1200"/>
                  </a:spcAft>
                </a:pPr>
                <a:r>
                  <a:rPr lang="tr-TR" altLang="tr-TR" sz="1800" dirty="0"/>
                  <a:t>Genel formda </a:t>
                </a:r>
                <a:r>
                  <a:rPr lang="en-US" altLang="tr-TR" sz="1800" dirty="0"/>
                  <a:t>y =</a:t>
                </a:r>
                <a:r>
                  <a:rPr lang="tr-TR" altLang="tr-TR" sz="1800" dirty="0"/>
                  <a:t> m</a:t>
                </a:r>
                <a:r>
                  <a:rPr lang="en-US" altLang="tr-TR" sz="1800" dirty="0"/>
                  <a:t>x</a:t>
                </a:r>
                <a:r>
                  <a:rPr lang="tr-TR" altLang="tr-TR" sz="1800" dirty="0"/>
                  <a:t>+b doğrusu etrafında yansıtma için uygun kayma (orijine çekme), dönme (eksenle hizalama) ve yansıtma işlemleri ile dönme ve kaymanın tersi dönüşümler yapılır. </a:t>
                </a:r>
              </a:p>
              <a:p>
                <a:pPr>
                  <a:spcBef>
                    <a:spcPts val="600"/>
                  </a:spcBef>
                  <a:spcAft>
                    <a:spcPts val="1200"/>
                  </a:spcAft>
                </a:pPr>
                <a:endParaRPr lang="tr-TR" altLang="tr-TR" sz="1800" b="1" dirty="0"/>
              </a:p>
            </p:txBody>
          </p:sp>
        </mc:Choice>
        <mc:Fallback xmlns="">
          <p:sp>
            <p:nvSpPr>
              <p:cNvPr id="6" name="İçerik Yer Tutucusu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36" y="1772816"/>
                <a:ext cx="6840760" cy="4392488"/>
              </a:xfrm>
              <a:prstGeom prst="rect">
                <a:avLst/>
              </a:prstGeom>
              <a:blipFill>
                <a:blip r:embed="rId5"/>
                <a:stretch>
                  <a:fillRect l="-624" t="-8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Dikdörtgen 4"/>
              <p:cNvSpPr/>
              <p:nvPr/>
            </p:nvSpPr>
            <p:spPr>
              <a:xfrm>
                <a:off x="1763688" y="3356992"/>
                <a:ext cx="3758208" cy="4247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tr-TR" altLang="tr-TR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tr-TR" altLang="tr-TR" sz="2000" b="1" i="1">
                              <a:latin typeface="Cambria Math"/>
                            </a:rPr>
                            <m:t>𝑷</m:t>
                          </m:r>
                        </m:e>
                        <m:sup>
                          <m:r>
                            <a:rPr lang="tr-TR" altLang="tr-TR" sz="2000" i="1">
                              <a:latin typeface="Cambria Math"/>
                            </a:rPr>
                            <m:t>′</m:t>
                          </m:r>
                        </m:sup>
                      </m:sSup>
                      <m:r>
                        <a:rPr lang="tr-TR" altLang="tr-TR" sz="2000" i="1">
                          <a:latin typeface="Cambria Math"/>
                        </a:rPr>
                        <m:t>=</m:t>
                      </m:r>
                      <m:r>
                        <a:rPr lang="tr-TR" altLang="tr-TR" sz="2000" b="1" i="1">
                          <a:latin typeface="Cambria Math"/>
                        </a:rPr>
                        <m:t>𝑹</m:t>
                      </m:r>
                      <m:r>
                        <a:rPr lang="tr-TR" altLang="tr-TR" sz="2000" i="1">
                          <a:latin typeface="Cambria Math"/>
                        </a:rPr>
                        <m:t>(45)</m:t>
                      </m:r>
                      <m:sSub>
                        <m:sSubPr>
                          <m:ctrlPr>
                            <a:rPr lang="tr-TR" altLang="tr-T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altLang="tr-TR" sz="2000" b="1" i="1" smtClean="0">
                              <a:latin typeface="Cambria Math"/>
                            </a:rPr>
                            <m:t>𝑹</m:t>
                          </m:r>
                        </m:e>
                        <m:sub>
                          <m:r>
                            <a:rPr lang="tr-TR" altLang="tr-TR" sz="2000" b="0" i="1" smtClean="0">
                              <a:latin typeface="Cambria Math"/>
                            </a:rPr>
                            <m:t>𝑟𝑒𝑓𝑙𝑒𝑐𝑡</m:t>
                          </m:r>
                        </m:sub>
                      </m:sSub>
                      <m:r>
                        <a:rPr lang="tr-TR" altLang="tr-TR" sz="2000" b="1" i="1" smtClean="0">
                          <a:latin typeface="Cambria Math"/>
                        </a:rPr>
                        <m:t>(</m:t>
                      </m:r>
                      <m:r>
                        <a:rPr lang="tr-TR" altLang="tr-TR" sz="2000" b="1" i="1" smtClean="0">
                          <a:latin typeface="Cambria Math"/>
                        </a:rPr>
                        <m:t>𝒙</m:t>
                      </m:r>
                      <m:r>
                        <a:rPr lang="tr-TR" altLang="tr-TR" sz="2000" b="1" i="1" smtClean="0">
                          <a:latin typeface="Cambria Math"/>
                        </a:rPr>
                        <m:t>)</m:t>
                      </m:r>
                      <m:r>
                        <a:rPr lang="tr-TR" altLang="tr-TR" sz="2000" b="1" i="1" smtClean="0">
                          <a:latin typeface="Cambria Math"/>
                        </a:rPr>
                        <m:t>𝑹</m:t>
                      </m:r>
                      <m:r>
                        <a:rPr lang="tr-TR" altLang="tr-TR" sz="2000" b="0" i="1" smtClean="0">
                          <a:latin typeface="Cambria Math"/>
                        </a:rPr>
                        <m:t>(</m:t>
                      </m:r>
                      <m:r>
                        <a:rPr lang="en-US" altLang="tr-TR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tr-TR" altLang="tr-TR" sz="2000" b="0" i="1" smtClean="0">
                          <a:latin typeface="Cambria Math"/>
                        </a:rPr>
                        <m:t>45)</m:t>
                      </m:r>
                      <m:r>
                        <a:rPr lang="tr-TR" altLang="tr-TR" sz="2000" b="1" i="1">
                          <a:latin typeface="Cambria Math"/>
                          <a:ea typeface="Cambria Math"/>
                        </a:rPr>
                        <m:t>𝑷</m:t>
                      </m:r>
                    </m:oMath>
                  </m:oMathPara>
                </a14:m>
                <a:endParaRPr lang="tr-TR" altLang="tr-TR" sz="2000" b="1" dirty="0"/>
              </a:p>
            </p:txBody>
          </p:sp>
        </mc:Choice>
        <mc:Fallback xmlns="">
          <p:sp>
            <p:nvSpPr>
              <p:cNvPr id="5" name="Dikdörtgen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3688" y="3356992"/>
                <a:ext cx="3758208" cy="424732"/>
              </a:xfrm>
              <a:prstGeom prst="rect">
                <a:avLst/>
              </a:prstGeom>
              <a:blipFill>
                <a:blip r:embed="rId6"/>
                <a:stretch>
                  <a:fillRect b="-101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78781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tr-TR" altLang="tr-TR" dirty="0" smtClean="0"/>
              <a:t>Dönüşümlerin Sırası</a:t>
            </a:r>
            <a:endParaRPr lang="en-US" altLang="tr-TR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İçerik Yer Tutucusu 2"/>
              <p:cNvSpPr>
                <a:spLocks noGrp="1"/>
              </p:cNvSpPr>
              <p:nvPr>
                <p:ph idx="1"/>
              </p:nvPr>
            </p:nvSpPr>
            <p:spPr>
              <a:xfrm>
                <a:off x="443208" y="1484784"/>
                <a:ext cx="8496944" cy="2664296"/>
              </a:xfrm>
            </p:spPr>
            <p:txBody>
              <a:bodyPr>
                <a:no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tr-TR" altLang="tr-TR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altLang="tr-TR" sz="2400" b="1" i="1">
                            <a:latin typeface="Cambria Math"/>
                          </a:rPr>
                          <m:t>𝑴</m:t>
                        </m:r>
                      </m:e>
                      <m:sub>
                        <m:r>
                          <a:rPr lang="tr-TR" altLang="tr-TR" sz="2400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tr-TR" altLang="tr-TR" sz="2400" b="1" i="1">
                        <a:latin typeface="Cambria Math"/>
                      </a:rPr>
                      <m:t>, </m:t>
                    </m:r>
                    <m:sSub>
                      <m:sSubPr>
                        <m:ctrlPr>
                          <a:rPr lang="tr-TR" altLang="tr-T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altLang="tr-TR" sz="2400" b="1" i="1">
                            <a:latin typeface="Cambria Math"/>
                          </a:rPr>
                          <m:t>𝑴</m:t>
                        </m:r>
                      </m:e>
                      <m:sub>
                        <m:r>
                          <a:rPr lang="tr-TR" altLang="tr-TR" sz="2400" i="1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tr-TR" altLang="tr-TR" sz="24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tr-TR" altLang="tr-T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altLang="tr-TR" sz="2400" b="1" i="1">
                            <a:latin typeface="Cambria Math"/>
                          </a:rPr>
                          <m:t>𝑴</m:t>
                        </m:r>
                      </m:e>
                      <m:sub>
                        <m:r>
                          <a:rPr lang="tr-TR" altLang="tr-TR" sz="2400" i="1">
                            <a:latin typeface="Cambria Math"/>
                          </a:rPr>
                          <m:t>3</m:t>
                        </m:r>
                      </m:sub>
                    </m:sSub>
                  </m:oMath>
                </a14:m>
                <a:r>
                  <a:rPr lang="tr-TR" altLang="tr-TR" sz="2400" dirty="0"/>
                  <a:t> dönüşümleri ile </a:t>
                </a:r>
                <a14:m>
                  <m:oMath xmlns:m="http://schemas.openxmlformats.org/officeDocument/2006/math">
                    <m:r>
                      <a:rPr lang="tr-TR" altLang="tr-TR" sz="2400" b="1" i="1">
                        <a:latin typeface="Cambria Math"/>
                      </a:rPr>
                      <m:t>𝑷</m:t>
                    </m:r>
                  </m:oMath>
                </a14:m>
                <a:r>
                  <a:rPr lang="tr-TR" altLang="tr-TR" sz="2400" dirty="0"/>
                  <a:t> noktasının </a:t>
                </a:r>
                <a:r>
                  <a:rPr lang="tr-TR" altLang="tr-TR" sz="2400" dirty="0" smtClean="0"/>
                  <a:t>önden ve sondan çarpımı sonucu değiştirir.</a:t>
                </a:r>
              </a:p>
              <a:p>
                <a:pPr>
                  <a:spcAft>
                    <a:spcPts val="600"/>
                  </a:spcAft>
                </a:pPr>
                <a:r>
                  <a:rPr lang="tr-TR" altLang="tr-TR" sz="2400" dirty="0" smtClean="0"/>
                  <a:t>Dönüşümlerin sırası önemli olsa da aynı tür dönüşümler yer değiştirebilir.</a:t>
                </a:r>
              </a:p>
              <a:p>
                <a:pPr>
                  <a:spcAft>
                    <a:spcPts val="600"/>
                  </a:spcAft>
                </a:pPr>
                <a:r>
                  <a:rPr lang="tr-TR" altLang="tr-TR" sz="2400" dirty="0" smtClean="0"/>
                  <a:t>Grafik kütüphanesinin çarpım sistemine göre matrislerin verilim sırası önemlidir. Buna göre matrisleri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tr-TR" altLang="tr-T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tr-TR" altLang="tr-TR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tr-TR" altLang="tr-TR" sz="2400" b="1" i="1">
                                <a:latin typeface="Cambria Math"/>
                              </a:rPr>
                              <m:t>𝑴</m:t>
                            </m:r>
                          </m:e>
                          <m:sub>
                            <m:r>
                              <a:rPr lang="tr-TR" altLang="tr-TR" sz="2400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tr-TR" altLang="tr-TR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tr-TR" altLang="tr-TR" sz="2400" b="1" i="1">
                                <a:latin typeface="Cambria Math"/>
                              </a:rPr>
                              <m:t>𝑴</m:t>
                            </m:r>
                          </m:e>
                          <m:sub>
                            <m:r>
                              <a:rPr lang="tr-TR" altLang="tr-TR" sz="2400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  <m:r>
                          <a:rPr lang="tr-TR" altLang="tr-TR" sz="2400" b="1" i="1">
                            <a:latin typeface="Cambria Math"/>
                          </a:rPr>
                          <m:t>𝑴</m:t>
                        </m:r>
                      </m:e>
                      <m:sub>
                        <m:r>
                          <a:rPr lang="tr-TR" altLang="tr-TR" sz="2400" i="1">
                            <a:latin typeface="Cambria Math"/>
                          </a:rPr>
                          <m:t>3</m:t>
                        </m:r>
                      </m:sub>
                    </m:sSub>
                  </m:oMath>
                </a14:m>
                <a:r>
                  <a:rPr lang="tr-TR" altLang="tr-TR" sz="2400" dirty="0" smtClean="0"/>
                  <a:t> veya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tr-TR" altLang="tr-T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tr-TR" altLang="tr-TR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tr-TR" altLang="tr-TR" sz="2400" b="1" i="1">
                                <a:latin typeface="Cambria Math"/>
                              </a:rPr>
                              <m:t>𝑴</m:t>
                            </m:r>
                          </m:e>
                          <m:sub>
                            <m:r>
                              <a:rPr lang="tr-TR" altLang="tr-TR" sz="2400" i="1">
                                <a:latin typeface="Cambria Math"/>
                              </a:rPr>
                              <m:t>3</m:t>
                            </m:r>
                          </m:sub>
                        </m:sSub>
                        <m:sSub>
                          <m:sSubPr>
                            <m:ctrlPr>
                              <a:rPr lang="tr-TR" altLang="tr-TR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tr-TR" altLang="tr-TR" sz="2400" b="1" i="1">
                                <a:latin typeface="Cambria Math"/>
                              </a:rPr>
                              <m:t>𝑴</m:t>
                            </m:r>
                          </m:e>
                          <m:sub>
                            <m:r>
                              <a:rPr lang="tr-TR" altLang="tr-TR" sz="2400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  <m:r>
                          <a:rPr lang="tr-TR" altLang="tr-TR" sz="2400" b="1" i="1">
                            <a:latin typeface="Cambria Math"/>
                          </a:rPr>
                          <m:t>𝑴</m:t>
                        </m:r>
                      </m:e>
                      <m:sub>
                        <m:r>
                          <a:rPr lang="tr-TR" altLang="tr-TR" sz="2400" i="1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tr-TR" altLang="tr-TR" sz="2400" dirty="0" smtClean="0"/>
                  <a:t> sırasında vermek gerekebilir.</a:t>
                </a:r>
              </a:p>
              <a:p>
                <a:pPr>
                  <a:spcAft>
                    <a:spcPts val="600"/>
                  </a:spcAft>
                </a:pPr>
                <a:r>
                  <a:rPr lang="tr-TR" altLang="tr-TR" sz="2400" smtClean="0"/>
                  <a:t>Önden çarpım</a:t>
                </a:r>
                <a:r>
                  <a:rPr lang="en-US" altLang="tr-TR" sz="2400" smtClean="0"/>
                  <a:t> için matrislerin veriliş </a:t>
                </a:r>
                <a:r>
                  <a:rPr lang="tr-TR" altLang="tr-TR" sz="2400" smtClean="0"/>
                  <a:t>sırası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tr-TR" altLang="tr-T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tr-TR" altLang="tr-TR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tr-TR" altLang="tr-TR" sz="2400" b="1" i="1">
                                <a:latin typeface="Cambria Math"/>
                              </a:rPr>
                              <m:t>𝑴</m:t>
                            </m:r>
                          </m:e>
                          <m:sub>
                            <m:r>
                              <a:rPr lang="tr-TR" altLang="tr-TR" sz="2400" i="1">
                                <a:latin typeface="Cambria Math"/>
                              </a:rPr>
                              <m:t>3</m:t>
                            </m:r>
                          </m:sub>
                        </m:sSub>
                        <m:sSub>
                          <m:sSubPr>
                            <m:ctrlPr>
                              <a:rPr lang="tr-TR" altLang="tr-TR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tr-TR" altLang="tr-TR" sz="2400" b="1" i="1">
                                <a:latin typeface="Cambria Math"/>
                              </a:rPr>
                              <m:t>𝑴</m:t>
                            </m:r>
                          </m:e>
                          <m:sub>
                            <m:r>
                              <a:rPr lang="tr-TR" altLang="tr-TR" sz="2400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  <m:r>
                          <a:rPr lang="tr-TR" altLang="tr-TR" sz="2400" b="1" i="1">
                            <a:latin typeface="Cambria Math"/>
                          </a:rPr>
                          <m:t>𝑴</m:t>
                        </m:r>
                      </m:e>
                      <m:sub>
                        <m:r>
                          <a:rPr lang="tr-TR" altLang="tr-TR" sz="2400" i="1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endParaRPr lang="tr-TR" altLang="tr-TR" sz="2400" dirty="0" smtClean="0"/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tr-TR" altLang="tr-TR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tr-TR" altLang="tr-TR" sz="2400" b="1" i="1">
                              <a:latin typeface="Cambria Math"/>
                            </a:rPr>
                            <m:t>𝑷</m:t>
                          </m:r>
                        </m:e>
                        <m:sup>
                          <m:r>
                            <a:rPr lang="tr-TR" altLang="tr-TR" sz="2400" i="1">
                              <a:latin typeface="Cambria Math"/>
                            </a:rPr>
                            <m:t>′</m:t>
                          </m:r>
                        </m:sup>
                      </m:sSup>
                      <m:r>
                        <a:rPr lang="tr-TR" altLang="tr-TR" sz="24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tr-TR" altLang="tr-T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altLang="tr-TR" sz="2400" b="0" i="1" smtClean="0">
                              <a:latin typeface="Cambria Math"/>
                            </a:rPr>
                            <m:t>(</m:t>
                          </m:r>
                          <m:sSub>
                            <m:sSubPr>
                              <m:ctrlPr>
                                <a:rPr lang="tr-TR" altLang="tr-T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altLang="tr-TR" sz="2400" b="1" i="1">
                                  <a:latin typeface="Cambria Math"/>
                                </a:rPr>
                                <m:t>𝑴</m:t>
                              </m:r>
                            </m:e>
                            <m:sub>
                              <m:r>
                                <a:rPr lang="tr-TR" altLang="tr-TR" sz="2400" i="1">
                                  <a:latin typeface="Cambria Math"/>
                                </a:rPr>
                                <m:t>3</m:t>
                              </m:r>
                            </m:sub>
                          </m:sSub>
                          <m:sSub>
                            <m:sSubPr>
                              <m:ctrlPr>
                                <a:rPr lang="tr-TR" altLang="tr-T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altLang="tr-TR" sz="2400" b="1" i="1">
                                  <a:latin typeface="Cambria Math"/>
                                </a:rPr>
                                <m:t>𝑴</m:t>
                              </m:r>
                            </m:e>
                            <m:sub>
                              <m:r>
                                <a:rPr lang="tr-TR" altLang="tr-TR" sz="2400" i="1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  <m:r>
                            <a:rPr lang="tr-TR" altLang="tr-TR" sz="2400" b="1" i="1" smtClean="0">
                              <a:latin typeface="Cambria Math"/>
                            </a:rPr>
                            <m:t>)</m:t>
                          </m:r>
                          <m:r>
                            <a:rPr lang="tr-TR" altLang="tr-TR" sz="2400" b="1" i="1">
                              <a:latin typeface="Cambria Math"/>
                            </a:rPr>
                            <m:t>𝑴</m:t>
                          </m:r>
                        </m:e>
                        <m:sub>
                          <m:r>
                            <a:rPr lang="tr-TR" altLang="tr-TR" sz="2400" i="1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tr-TR" altLang="tr-TR" sz="2400" b="1" i="1">
                          <a:latin typeface="Cambria Math"/>
                          <a:ea typeface="Cambria Math"/>
                        </a:rPr>
                        <m:t>𝑷</m:t>
                      </m:r>
                    </m:oMath>
                  </m:oMathPara>
                </a14:m>
                <a:endParaRPr lang="tr-TR" altLang="tr-TR" sz="2400" b="1" dirty="0" smtClean="0"/>
              </a:p>
              <a:p>
                <a:pPr>
                  <a:spcAft>
                    <a:spcPts val="600"/>
                  </a:spcAft>
                </a:pPr>
                <a:r>
                  <a:rPr lang="tr-TR" altLang="tr-TR" sz="2400" smtClean="0"/>
                  <a:t>Sondan çarpım</a:t>
                </a:r>
                <a:r>
                  <a:rPr lang="en-US" altLang="tr-TR" sz="2400"/>
                  <a:t> için matrislerin veriliş </a:t>
                </a:r>
                <a:r>
                  <a:rPr lang="tr-TR" altLang="tr-TR" sz="2400"/>
                  <a:t>sırası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tr-TR" altLang="tr-T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tr-TR" altLang="tr-TR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tr-TR" altLang="tr-TR" sz="2400" b="1" i="1">
                                <a:latin typeface="Cambria Math"/>
                              </a:rPr>
                              <m:t>𝑴</m:t>
                            </m:r>
                          </m:e>
                          <m:sub>
                            <m:r>
                              <a:rPr lang="tr-TR" altLang="tr-TR" sz="2400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tr-TR" altLang="tr-TR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tr-TR" altLang="tr-TR" sz="2400" b="1" i="1">
                                <a:latin typeface="Cambria Math"/>
                              </a:rPr>
                              <m:t>𝑴</m:t>
                            </m:r>
                          </m:e>
                          <m:sub>
                            <m:r>
                              <a:rPr lang="tr-TR" altLang="tr-TR" sz="2400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  <m:r>
                          <a:rPr lang="tr-TR" altLang="tr-TR" sz="2400" b="1" i="1">
                            <a:latin typeface="Cambria Math"/>
                          </a:rPr>
                          <m:t>𝑴</m:t>
                        </m:r>
                      </m:e>
                      <m:sub>
                        <m:r>
                          <a:rPr lang="tr-TR" altLang="tr-TR" sz="2400" i="1">
                            <a:latin typeface="Cambria Math"/>
                          </a:rPr>
                          <m:t>3</m:t>
                        </m:r>
                      </m:sub>
                    </m:sSub>
                  </m:oMath>
                </a14:m>
                <a:endParaRPr lang="tr-TR" altLang="tr-TR" sz="2400" dirty="0"/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tr-TR" altLang="tr-TR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tr-TR" altLang="tr-TR" sz="2400" b="1" i="1">
                              <a:latin typeface="Cambria Math"/>
                            </a:rPr>
                            <m:t>𝑷</m:t>
                          </m:r>
                        </m:e>
                        <m:sup>
                          <m:r>
                            <a:rPr lang="tr-TR" altLang="tr-TR" sz="2400" i="1">
                              <a:latin typeface="Cambria Math"/>
                            </a:rPr>
                            <m:t>′</m:t>
                          </m:r>
                        </m:sup>
                      </m:sSup>
                      <m:r>
                        <a:rPr lang="tr-TR" altLang="tr-TR" sz="24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tr-TR" altLang="tr-T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tr-TR" altLang="tr-T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altLang="tr-TR" sz="2400" b="1" i="1">
                                  <a:latin typeface="Cambria Math"/>
                                </a:rPr>
                                <m:t>𝑴</m:t>
                              </m:r>
                            </m:e>
                            <m:sub>
                              <m:r>
                                <a:rPr lang="tr-TR" altLang="tr-TR" sz="2400" i="1">
                                  <a:latin typeface="Cambria Math"/>
                                </a:rPr>
                                <m:t>3</m:t>
                              </m:r>
                            </m:sub>
                          </m:sSub>
                          <m:sSub>
                            <m:sSubPr>
                              <m:ctrlPr>
                                <a:rPr lang="tr-TR" altLang="tr-T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altLang="tr-TR" sz="2400" b="1" i="1" smtClean="0">
                                  <a:latin typeface="Cambria Math"/>
                                </a:rPr>
                                <m:t>(</m:t>
                              </m:r>
                              <m:r>
                                <a:rPr lang="tr-TR" altLang="tr-TR" sz="2400" b="1" i="1">
                                  <a:latin typeface="Cambria Math"/>
                                </a:rPr>
                                <m:t>𝑴</m:t>
                              </m:r>
                            </m:e>
                            <m:sub>
                              <m:r>
                                <a:rPr lang="tr-TR" altLang="tr-TR" sz="2400" i="1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  <m:r>
                            <a:rPr lang="tr-TR" altLang="tr-TR" sz="2400" b="1" i="1">
                              <a:latin typeface="Cambria Math"/>
                            </a:rPr>
                            <m:t>𝑴</m:t>
                          </m:r>
                        </m:e>
                        <m:sub>
                          <m:r>
                            <a:rPr lang="tr-TR" altLang="tr-TR" sz="2400" i="1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tr-TR" altLang="tr-TR" sz="2400" b="0" i="1" smtClean="0">
                          <a:latin typeface="Cambria Math"/>
                        </a:rPr>
                        <m:t>)</m:t>
                      </m:r>
                      <m:r>
                        <a:rPr lang="tr-TR" altLang="tr-TR" sz="2400" b="1" i="1" smtClean="0">
                          <a:latin typeface="Cambria Math"/>
                        </a:rPr>
                        <m:t>𝑷</m:t>
                      </m:r>
                    </m:oMath>
                  </m:oMathPara>
                </a14:m>
                <a:endParaRPr lang="tr-TR" altLang="tr-TR" sz="2400" b="1" dirty="0" smtClean="0"/>
              </a:p>
              <a:p>
                <a:pPr marL="0" indent="0">
                  <a:spcAft>
                    <a:spcPts val="600"/>
                  </a:spcAft>
                  <a:buNone/>
                </a:pPr>
                <a:endParaRPr lang="tr-TR" altLang="tr-TR" sz="2000" b="1" dirty="0"/>
              </a:p>
              <a:p>
                <a:pPr marL="0" indent="0">
                  <a:spcAft>
                    <a:spcPts val="600"/>
                  </a:spcAft>
                  <a:buNone/>
                </a:pPr>
                <a:endParaRPr lang="tr-TR" altLang="tr-TR" sz="2000" b="1" dirty="0"/>
              </a:p>
            </p:txBody>
          </p:sp>
        </mc:Choice>
        <mc:Fallback xmlns="">
          <p:sp>
            <p:nvSpPr>
              <p:cNvPr id="4" name="İçerik Yer Tutucus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43208" y="1484784"/>
                <a:ext cx="8496944" cy="2664296"/>
              </a:xfrm>
              <a:blipFill>
                <a:blip r:embed="rId3"/>
                <a:stretch>
                  <a:fillRect l="-1004" t="-1831" r="-359" b="-80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03103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tr-TR" altLang="tr-TR" dirty="0" smtClean="0"/>
              <a:t>Bir Mihver Noktası Etrafında Dönme</a:t>
            </a:r>
            <a:endParaRPr lang="en-US" altLang="tr-TR" i="1" dirty="0" smtClean="0"/>
          </a:p>
        </p:txBody>
      </p:sp>
      <p:pic>
        <p:nvPicPr>
          <p:cNvPr id="18435" name="AADGHBA0.jpg" descr="AADGHBA0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393"/>
          <a:stretch/>
        </p:blipFill>
        <p:spPr bwMode="auto">
          <a:xfrm>
            <a:off x="5220072" y="2309133"/>
            <a:ext cx="3477019" cy="33521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İçerik Yer Tutucusu 2"/>
              <p:cNvSpPr>
                <a:spLocks noGrp="1"/>
              </p:cNvSpPr>
              <p:nvPr>
                <p:ph idx="1"/>
              </p:nvPr>
            </p:nvSpPr>
            <p:spPr>
              <a:xfrm>
                <a:off x="395536" y="1772816"/>
                <a:ext cx="4464496" cy="4392488"/>
              </a:xfrm>
            </p:spPr>
            <p:txBody>
              <a:bodyPr>
                <a:noAutofit/>
              </a:bodyPr>
              <a:lstStyle/>
              <a:p>
                <a:r>
                  <a:rPr lang="tr-TR" altLang="tr-TR" sz="2800" dirty="0" smtClean="0"/>
                  <a:t>Üçgen </a:t>
                </a:r>
                <a:r>
                  <a:rPr lang="tr-TR" altLang="tr-TR" sz="2800" smtClean="0"/>
                  <a:t>bir nesne</a:t>
                </a:r>
                <a:r>
                  <a:rPr lang="en-US" altLang="tr-TR" sz="2800" smtClean="0"/>
                  <a:t>,</a:t>
                </a:r>
                <a:r>
                  <a:rPr lang="tr-TR" altLang="tr-TR" sz="2800" smtClean="0"/>
                  <a:t> </a:t>
                </a:r>
                <a:r>
                  <a:rPr lang="en-US" altLang="tr-TR" sz="2800" i="1" dirty="0" smtClean="0"/>
                  <a:t>(</a:t>
                </a:r>
                <a:r>
                  <a:rPr lang="en-US" altLang="tr-TR" sz="2800" i="1" dirty="0" err="1"/>
                  <a:t>x</a:t>
                </a:r>
                <a:r>
                  <a:rPr lang="en-US" altLang="tr-TR" sz="2800" i="1" baseline="-25000" dirty="0" err="1"/>
                  <a:t>r</a:t>
                </a:r>
                <a:r>
                  <a:rPr lang="en-US" altLang="tr-TR" sz="2800" i="1" baseline="-25000" dirty="0"/>
                  <a:t> </a:t>
                </a:r>
                <a:r>
                  <a:rPr lang="en-US" altLang="tr-TR" sz="2800" i="1" dirty="0"/>
                  <a:t>, </a:t>
                </a:r>
                <a:r>
                  <a:rPr lang="en-US" altLang="tr-TR" sz="2800" i="1" dirty="0" err="1"/>
                  <a:t>y</a:t>
                </a:r>
                <a:r>
                  <a:rPr lang="en-US" altLang="tr-TR" sz="2800" i="1" baseline="-25000" dirty="0" err="1"/>
                  <a:t>r</a:t>
                </a:r>
                <a:r>
                  <a:rPr lang="en-US" altLang="tr-TR" sz="2800" i="1" baseline="-25000" dirty="0"/>
                  <a:t> </a:t>
                </a:r>
                <a:r>
                  <a:rPr lang="en-US" altLang="tr-TR" sz="2800" i="1" dirty="0"/>
                  <a:t>) </a:t>
                </a:r>
                <a:r>
                  <a:rPr lang="tr-TR" altLang="tr-TR" sz="2800" dirty="0" smtClean="0"/>
                  <a:t>mihver noktasına göre </a:t>
                </a:r>
                <a14:m>
                  <m:oMath xmlns:m="http://schemas.openxmlformats.org/officeDocument/2006/math">
                    <m:r>
                      <a:rPr lang="tr-TR" altLang="tr-TR" sz="2800" i="1" smtClean="0">
                        <a:latin typeface="Cambria Math"/>
                        <a:ea typeface="Cambria Math"/>
                      </a:rPr>
                      <m:t>𝜃</m:t>
                    </m:r>
                  </m:oMath>
                </a14:m>
                <a:r>
                  <a:rPr lang="tr-TR" altLang="tr-TR" sz="2800" i="1" dirty="0" smtClean="0"/>
                  <a:t> </a:t>
                </a:r>
                <a:r>
                  <a:rPr lang="tr-TR" altLang="tr-TR" sz="2800" dirty="0" smtClean="0"/>
                  <a:t>açısında döndürülmüştür.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tr-TR" altLang="tr-TR" sz="2400" i="1">
                        <a:latin typeface="Cambria Math"/>
                        <a:ea typeface="Cambria Math"/>
                      </a:rPr>
                      <m:t>𝜃</m:t>
                    </m:r>
                  </m:oMath>
                </a14:m>
                <a:r>
                  <a:rPr lang="tr-TR" altLang="tr-TR" sz="2400" dirty="0" smtClean="0"/>
                  <a:t>: dönme açısı pozitif yönde saat yönünün tersinedir.</a:t>
                </a:r>
              </a:p>
              <a:p>
                <a:pPr lvl="1"/>
                <a:r>
                  <a:rPr lang="en-US" altLang="tr-TR" sz="2400" i="1" dirty="0"/>
                  <a:t>(</a:t>
                </a:r>
                <a:r>
                  <a:rPr lang="en-US" altLang="tr-TR" sz="2400" i="1" dirty="0" err="1"/>
                  <a:t>x</a:t>
                </a:r>
                <a:r>
                  <a:rPr lang="en-US" altLang="tr-TR" sz="2400" i="1" baseline="-25000" dirty="0" err="1"/>
                  <a:t>r</a:t>
                </a:r>
                <a:r>
                  <a:rPr lang="en-US" altLang="tr-TR" sz="2400" i="1" baseline="-25000" dirty="0"/>
                  <a:t> </a:t>
                </a:r>
                <a:r>
                  <a:rPr lang="en-US" altLang="tr-TR" sz="2400" i="1" dirty="0"/>
                  <a:t>, </a:t>
                </a:r>
                <a:r>
                  <a:rPr lang="en-US" altLang="tr-TR" sz="2400" i="1" dirty="0" err="1"/>
                  <a:t>y</a:t>
                </a:r>
                <a:r>
                  <a:rPr lang="en-US" altLang="tr-TR" sz="2400" i="1" baseline="-25000" dirty="0" err="1"/>
                  <a:t>r</a:t>
                </a:r>
                <a:r>
                  <a:rPr lang="en-US" altLang="tr-TR" sz="2400" i="1" baseline="-25000" dirty="0"/>
                  <a:t> </a:t>
                </a:r>
                <a:r>
                  <a:rPr lang="en-US" altLang="tr-TR" sz="2400" i="1" dirty="0" smtClean="0"/>
                  <a:t>)</a:t>
                </a:r>
                <a:r>
                  <a:rPr lang="tr-TR" altLang="tr-TR" sz="2400" dirty="0" smtClean="0"/>
                  <a:t>: mihver noktası dönme ekseninin x-y düzlemiyle kesiştiği noktadır.</a:t>
                </a:r>
              </a:p>
            </p:txBody>
          </p:sp>
        </mc:Choice>
        <mc:Fallback xmlns="">
          <p:sp>
            <p:nvSpPr>
              <p:cNvPr id="4" name="İçerik Yer Tutucus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5536" y="1772816"/>
                <a:ext cx="4464496" cy="4392488"/>
              </a:xfrm>
              <a:blipFill>
                <a:blip r:embed="rId4"/>
                <a:stretch>
                  <a:fillRect l="-2459" t="-1389" r="-24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Düz Ok Bağlayıcısı 2"/>
          <p:cNvCxnSpPr/>
          <p:nvPr/>
        </p:nvCxnSpPr>
        <p:spPr>
          <a:xfrm>
            <a:off x="6084168" y="3068960"/>
            <a:ext cx="432048" cy="108012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Metin kutusu 4"/>
          <p:cNvSpPr txBox="1"/>
          <p:nvPr/>
        </p:nvSpPr>
        <p:spPr>
          <a:xfrm>
            <a:off x="5587061" y="2677562"/>
            <a:ext cx="1577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smtClean="0"/>
              <a:t>mihver noktası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810109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tr-TR" altLang="tr-TR" dirty="0" smtClean="0"/>
              <a:t>Matris </a:t>
            </a:r>
            <a:r>
              <a:rPr lang="tr-TR" altLang="tr-TR" smtClean="0"/>
              <a:t>Birleştirme Ö</a:t>
            </a:r>
            <a:r>
              <a:rPr lang="en-US" altLang="tr-TR" smtClean="0"/>
              <a:t>z</a:t>
            </a:r>
            <a:r>
              <a:rPr lang="tr-TR" altLang="tr-TR" smtClean="0"/>
              <a:t>ellikleri</a:t>
            </a:r>
            <a:endParaRPr lang="en-US" altLang="tr-TR" dirty="0" smtClean="0"/>
          </a:p>
        </p:txBody>
      </p:sp>
      <p:pic>
        <p:nvPicPr>
          <p:cNvPr id="38915" name="AADGHBK0.jpg" descr="AADGHBK0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472"/>
          <a:stretch/>
        </p:blipFill>
        <p:spPr bwMode="auto">
          <a:xfrm>
            <a:off x="456212" y="4437112"/>
            <a:ext cx="8226425" cy="2119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İçerik Yer Tutucusu 2"/>
          <p:cNvSpPr>
            <a:spLocks noGrp="1"/>
          </p:cNvSpPr>
          <p:nvPr>
            <p:ph idx="1"/>
          </p:nvPr>
        </p:nvSpPr>
        <p:spPr>
          <a:xfrm>
            <a:off x="456212" y="1410292"/>
            <a:ext cx="8496944" cy="2664296"/>
          </a:xfrm>
        </p:spPr>
        <p:txBody>
          <a:bodyPr>
            <a:noAutofit/>
          </a:bodyPr>
          <a:lstStyle/>
          <a:p>
            <a:r>
              <a:rPr lang="tr-TR" altLang="tr-TR" sz="2400" dirty="0" smtClean="0"/>
              <a:t>Bir dizi dönüşümün uygulanma sırası değiştirildiğinde dönüştürülen nesnenin konumu etkilenebilir.</a:t>
            </a:r>
          </a:p>
          <a:p>
            <a:r>
              <a:rPr lang="tr-TR" altLang="tr-TR" sz="2400" dirty="0" smtClean="0"/>
              <a:t>Solda nesne önce x doğrultusunda kayıp </a:t>
            </a:r>
            <a:r>
              <a:rPr lang="tr-TR" altLang="tr-TR" sz="2400" smtClean="0"/>
              <a:t>sonra </a:t>
            </a:r>
            <a:r>
              <a:rPr lang="en-US" altLang="tr-TR" sz="2400" smtClean="0"/>
              <a:t>90°</a:t>
            </a:r>
            <a:r>
              <a:rPr lang="tr-TR" altLang="tr-TR" sz="2400" smtClean="0"/>
              <a:t> </a:t>
            </a:r>
            <a:r>
              <a:rPr lang="tr-TR" altLang="tr-TR" sz="2400" dirty="0" smtClean="0"/>
              <a:t>saat yönünün tersine döndürülmüştür.</a:t>
            </a:r>
          </a:p>
          <a:p>
            <a:r>
              <a:rPr lang="tr-TR" altLang="tr-TR" sz="2400" dirty="0" smtClean="0"/>
              <a:t>Sağda </a:t>
            </a:r>
            <a:r>
              <a:rPr lang="tr-TR" altLang="tr-TR" sz="2400" dirty="0"/>
              <a:t>nesne </a:t>
            </a:r>
            <a:r>
              <a:rPr lang="tr-TR" altLang="tr-TR" sz="2400"/>
              <a:t>önce </a:t>
            </a:r>
            <a:r>
              <a:rPr lang="en-US" altLang="tr-TR" sz="2400" smtClean="0"/>
              <a:t>90°</a:t>
            </a:r>
            <a:r>
              <a:rPr lang="tr-TR" altLang="tr-TR" sz="2400" smtClean="0"/>
              <a:t> </a:t>
            </a:r>
            <a:r>
              <a:rPr lang="tr-TR" altLang="tr-TR" sz="2400" dirty="0"/>
              <a:t>saat yönünün tersine </a:t>
            </a:r>
            <a:r>
              <a:rPr lang="tr-TR" altLang="tr-TR" sz="2400" dirty="0" smtClean="0"/>
              <a:t>döndürülmüş sonra </a:t>
            </a:r>
            <a:r>
              <a:rPr lang="tr-TR" altLang="tr-TR" sz="2400" dirty="0"/>
              <a:t>x doğrultusunda </a:t>
            </a:r>
            <a:r>
              <a:rPr lang="tr-TR" altLang="tr-TR" sz="2400" dirty="0" smtClean="0"/>
              <a:t>kaydırılmıştır.</a:t>
            </a:r>
          </a:p>
        </p:txBody>
      </p:sp>
    </p:spTree>
    <p:extLst>
      <p:ext uri="{BB962C8B-B14F-4D97-AF65-F5344CB8AC3E}">
        <p14:creationId xmlns:p14="http://schemas.microsoft.com/office/powerpoint/2010/main" val="2762110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İçerik Yer Tutucusu 2"/>
          <p:cNvSpPr>
            <a:spLocks noGrp="1"/>
          </p:cNvSpPr>
          <p:nvPr>
            <p:ph idx="1"/>
          </p:nvPr>
        </p:nvSpPr>
        <p:spPr>
          <a:xfrm>
            <a:off x="395536" y="1772816"/>
            <a:ext cx="8496944" cy="1728192"/>
          </a:xfrm>
        </p:spPr>
        <p:txBody>
          <a:bodyPr>
            <a:noAutofit/>
          </a:bodyPr>
          <a:lstStyle/>
          <a:p>
            <a:r>
              <a:rPr lang="en-US" altLang="tr-TR" sz="2400" dirty="0" err="1" smtClean="0">
                <a:latin typeface="Times" charset="0"/>
                <a:cs typeface="Times" charset="0"/>
              </a:rPr>
              <a:t>glTranslatef</a:t>
            </a:r>
            <a:r>
              <a:rPr lang="en-US" altLang="tr-TR" sz="2400" dirty="0" smtClean="0">
                <a:latin typeface="Times" charset="0"/>
                <a:cs typeface="Times" charset="0"/>
              </a:rPr>
              <a:t> </a:t>
            </a:r>
            <a:r>
              <a:rPr lang="tr-TR" altLang="tr-TR" sz="2400" dirty="0" smtClean="0"/>
              <a:t>bir nesneyi kaydırma işlemini gerçekleştirir.</a:t>
            </a:r>
          </a:p>
          <a:p>
            <a:pPr marL="0" indent="0">
              <a:buNone/>
            </a:pPr>
            <a:endParaRPr lang="tr-TR" altLang="tr-TR" sz="2400" dirty="0" smtClean="0"/>
          </a:p>
          <a:p>
            <a:pPr marL="0" indent="0">
              <a:buNone/>
            </a:pPr>
            <a:endParaRPr lang="tr-TR" altLang="tr-TR" sz="2400" dirty="0" smtClean="0"/>
          </a:p>
          <a:p>
            <a:endParaRPr lang="tr-TR" altLang="tr-TR" sz="2400" dirty="0"/>
          </a:p>
          <a:p>
            <a:endParaRPr lang="tr-TR" altLang="tr-TR" sz="2400" dirty="0" smtClean="0"/>
          </a:p>
          <a:p>
            <a:endParaRPr lang="tr-TR" altLang="tr-TR" sz="2400" dirty="0"/>
          </a:p>
          <a:p>
            <a:endParaRPr lang="tr-TR" altLang="tr-TR" sz="2400" dirty="0" smtClean="0"/>
          </a:p>
          <a:p>
            <a:endParaRPr lang="tr-TR" altLang="tr-TR" sz="2400" dirty="0"/>
          </a:p>
          <a:p>
            <a:endParaRPr lang="tr-TR" altLang="tr-TR" sz="2400" dirty="0" smtClean="0"/>
          </a:p>
          <a:p>
            <a:pPr marL="0" indent="0" algn="ctr">
              <a:buNone/>
            </a:pPr>
            <a:r>
              <a:rPr lang="en-US" altLang="tr-TR" sz="2400" dirty="0" err="1">
                <a:latin typeface="Times" charset="0"/>
                <a:cs typeface="Times" charset="0"/>
              </a:rPr>
              <a:t>glTranslatef</a:t>
            </a:r>
            <a:r>
              <a:rPr lang="en-US" altLang="tr-TR" sz="2400" dirty="0">
                <a:latin typeface="Times" charset="0"/>
                <a:cs typeface="Times" charset="0"/>
              </a:rPr>
              <a:t> </a:t>
            </a:r>
            <a:r>
              <a:rPr lang="en-US" altLang="tr-TR" sz="2400" dirty="0"/>
              <a:t>(−200.0, −50.0, </a:t>
            </a:r>
            <a:r>
              <a:rPr lang="en-US" altLang="tr-TR" sz="2400" dirty="0" smtClean="0"/>
              <a:t>0.0)</a:t>
            </a:r>
            <a:r>
              <a:rPr lang="tr-TR" altLang="tr-TR" sz="2400" dirty="0" smtClean="0"/>
              <a:t> ile bir </a:t>
            </a:r>
            <a:r>
              <a:rPr lang="tr-TR" altLang="tr-TR" sz="2400" dirty="0"/>
              <a:t>dikdörtgeni </a:t>
            </a:r>
            <a:r>
              <a:rPr lang="tr-TR" altLang="tr-TR" sz="2400" dirty="0" smtClean="0"/>
              <a:t>kaydırma</a:t>
            </a:r>
          </a:p>
          <a:p>
            <a:endParaRPr lang="tr-TR" altLang="tr-TR" sz="2400" dirty="0" smtClean="0"/>
          </a:p>
        </p:txBody>
      </p:sp>
      <p:sp>
        <p:nvSpPr>
          <p:cNvPr id="8192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tr-TR" dirty="0" smtClean="0"/>
              <a:t>OpenGL </a:t>
            </a:r>
            <a:r>
              <a:rPr lang="tr-TR" altLang="tr-TR" dirty="0" smtClean="0"/>
              <a:t>Kaydırma Fonksiyonu</a:t>
            </a:r>
            <a:endParaRPr lang="en-US" altLang="tr-TR" dirty="0" smtClean="0"/>
          </a:p>
        </p:txBody>
      </p:sp>
      <p:pic>
        <p:nvPicPr>
          <p:cNvPr id="81923" name="AADGHWT0.jpg" descr="AADGHWT0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35"/>
          <a:stretch/>
        </p:blipFill>
        <p:spPr bwMode="auto">
          <a:xfrm>
            <a:off x="2195736" y="2564904"/>
            <a:ext cx="4896047" cy="30130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99643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İçerik Yer Tutucusu 2"/>
          <p:cNvSpPr>
            <a:spLocks noGrp="1"/>
          </p:cNvSpPr>
          <p:nvPr>
            <p:ph idx="1"/>
          </p:nvPr>
        </p:nvSpPr>
        <p:spPr>
          <a:xfrm>
            <a:off x="395536" y="1628800"/>
            <a:ext cx="8496944" cy="1728192"/>
          </a:xfrm>
        </p:spPr>
        <p:txBody>
          <a:bodyPr>
            <a:noAutofit/>
          </a:bodyPr>
          <a:lstStyle/>
          <a:p>
            <a:r>
              <a:rPr lang="en-US" altLang="tr-TR" sz="2400" dirty="0" err="1" smtClean="0">
                <a:latin typeface="Times" charset="0"/>
                <a:cs typeface="Times" charset="0"/>
              </a:rPr>
              <a:t>gl</a:t>
            </a:r>
            <a:r>
              <a:rPr lang="tr-TR" altLang="tr-TR" sz="2400" dirty="0" err="1" smtClean="0">
                <a:latin typeface="Times" charset="0"/>
                <a:cs typeface="Times" charset="0"/>
              </a:rPr>
              <a:t>Rotatef</a:t>
            </a:r>
            <a:r>
              <a:rPr lang="tr-TR" altLang="tr-TR" sz="2400" dirty="0" smtClean="0">
                <a:latin typeface="Times" charset="0"/>
                <a:cs typeface="Times" charset="0"/>
              </a:rPr>
              <a:t> </a:t>
            </a:r>
            <a:r>
              <a:rPr lang="tr-TR" altLang="tr-TR" sz="2400" dirty="0" smtClean="0"/>
              <a:t>bir </a:t>
            </a:r>
            <a:r>
              <a:rPr lang="tr-TR" altLang="tr-TR" sz="2400" smtClean="0"/>
              <a:t>nesneyi </a:t>
            </a:r>
            <a:r>
              <a:rPr lang="en-US" altLang="tr-TR" sz="2400" smtClean="0"/>
              <a:t>genel bir eksen </a:t>
            </a:r>
            <a:r>
              <a:rPr lang="tr-TR" altLang="tr-TR" sz="2400" smtClean="0"/>
              <a:t>etrafında </a:t>
            </a:r>
            <a:r>
              <a:rPr lang="tr-TR" altLang="tr-TR" sz="2400" dirty="0" smtClean="0"/>
              <a:t>döndürme işlemini </a:t>
            </a:r>
            <a:r>
              <a:rPr lang="tr-TR" altLang="tr-TR" sz="2400" smtClean="0"/>
              <a:t>gerçekleştirir.</a:t>
            </a:r>
            <a:endParaRPr lang="en-US" altLang="tr-TR" sz="2400" smtClean="0"/>
          </a:p>
          <a:p>
            <a:pPr lvl="1"/>
            <a:r>
              <a:rPr lang="tr-TR" altLang="tr-TR" sz="2000"/>
              <a:t>z </a:t>
            </a:r>
            <a:r>
              <a:rPr lang="tr-TR" altLang="tr-TR" sz="2000" smtClean="0"/>
              <a:t>ekseni</a:t>
            </a:r>
            <a:r>
              <a:rPr lang="en-US" altLang="tr-TR" sz="2000" smtClean="0"/>
              <a:t> etrafında dönme için [0,0,1] birim ekseni parameter verilir.</a:t>
            </a:r>
            <a:endParaRPr lang="tr-TR" altLang="tr-TR" sz="2000" dirty="0" smtClean="0"/>
          </a:p>
          <a:p>
            <a:endParaRPr lang="tr-TR" altLang="tr-TR" sz="2400" dirty="0"/>
          </a:p>
          <a:p>
            <a:endParaRPr lang="tr-TR" altLang="tr-TR" sz="2400" dirty="0" smtClean="0"/>
          </a:p>
          <a:p>
            <a:endParaRPr lang="tr-TR" altLang="tr-TR" sz="2400" dirty="0"/>
          </a:p>
          <a:p>
            <a:endParaRPr lang="tr-TR" altLang="tr-TR" sz="2400" dirty="0" smtClean="0"/>
          </a:p>
          <a:p>
            <a:endParaRPr lang="tr-TR" altLang="tr-TR" sz="2400" dirty="0"/>
          </a:p>
          <a:p>
            <a:endParaRPr lang="tr-TR" altLang="tr-TR" sz="2400" dirty="0" smtClean="0"/>
          </a:p>
          <a:p>
            <a:endParaRPr lang="tr-TR" altLang="tr-TR" sz="2400" dirty="0"/>
          </a:p>
          <a:p>
            <a:endParaRPr lang="tr-TR" altLang="tr-TR" sz="2400" dirty="0" smtClean="0"/>
          </a:p>
          <a:p>
            <a:pPr marL="0" indent="0" algn="ctr">
              <a:buNone/>
            </a:pPr>
            <a:r>
              <a:rPr lang="tr-TR" altLang="tr-TR" sz="2400" dirty="0" err="1">
                <a:latin typeface="Times" charset="0"/>
                <a:cs typeface="Times" charset="0"/>
              </a:rPr>
              <a:t>Rotatef</a:t>
            </a:r>
            <a:r>
              <a:rPr lang="en-US" altLang="tr-TR" sz="2400" dirty="0"/>
              <a:t>(90.0, 0.0, 0.0, 1.0</a:t>
            </a:r>
            <a:r>
              <a:rPr lang="en-US" altLang="tr-TR" sz="2400" dirty="0" smtClean="0"/>
              <a:t>)</a:t>
            </a:r>
            <a:r>
              <a:rPr lang="tr-TR" altLang="tr-TR" sz="2400" dirty="0" smtClean="0"/>
              <a:t> ile bir </a:t>
            </a:r>
            <a:r>
              <a:rPr lang="tr-TR" altLang="tr-TR" sz="2400" dirty="0"/>
              <a:t>dikdörtgeni </a:t>
            </a:r>
            <a:r>
              <a:rPr lang="tr-TR" altLang="tr-TR" sz="2400" dirty="0" smtClean="0"/>
              <a:t>döndürme</a:t>
            </a:r>
          </a:p>
          <a:p>
            <a:endParaRPr lang="tr-TR" altLang="tr-TR" sz="2400" dirty="0" smtClean="0"/>
          </a:p>
        </p:txBody>
      </p:sp>
      <p:sp>
        <p:nvSpPr>
          <p:cNvPr id="83970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tr-TR" dirty="0" smtClean="0"/>
              <a:t>OpenGL </a:t>
            </a:r>
            <a:r>
              <a:rPr lang="tr-TR" altLang="tr-TR" dirty="0" smtClean="0"/>
              <a:t>Döndürme Fonksiyonu</a:t>
            </a:r>
            <a:endParaRPr lang="en-US" altLang="tr-TR" dirty="0" smtClean="0"/>
          </a:p>
        </p:txBody>
      </p:sp>
      <p:pic>
        <p:nvPicPr>
          <p:cNvPr id="83971" name="AADGHWU0.jpg" descr="AADGHWU0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64"/>
          <a:stretch/>
        </p:blipFill>
        <p:spPr bwMode="auto">
          <a:xfrm>
            <a:off x="2483768" y="2924944"/>
            <a:ext cx="4032448" cy="28396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56542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İçerik Yer Tutucusu 2"/>
          <p:cNvSpPr>
            <a:spLocks noGrp="1"/>
          </p:cNvSpPr>
          <p:nvPr>
            <p:ph idx="1"/>
          </p:nvPr>
        </p:nvSpPr>
        <p:spPr>
          <a:xfrm>
            <a:off x="395536" y="1772816"/>
            <a:ext cx="8496944" cy="1728192"/>
          </a:xfrm>
        </p:spPr>
        <p:txBody>
          <a:bodyPr>
            <a:noAutofit/>
          </a:bodyPr>
          <a:lstStyle/>
          <a:p>
            <a:r>
              <a:rPr lang="en-US" altLang="tr-TR" sz="2400" dirty="0" err="1" smtClean="0">
                <a:latin typeface="Times" charset="0"/>
                <a:cs typeface="Times" charset="0"/>
              </a:rPr>
              <a:t>glScalef</a:t>
            </a:r>
            <a:r>
              <a:rPr lang="tr-TR" altLang="tr-TR" sz="2400" dirty="0" smtClean="0">
                <a:latin typeface="Times" charset="0"/>
                <a:cs typeface="Times" charset="0"/>
              </a:rPr>
              <a:t> </a:t>
            </a:r>
            <a:r>
              <a:rPr lang="tr-TR" altLang="tr-TR" sz="2400" dirty="0" smtClean="0"/>
              <a:t>bir nesneyi ölçekleme ve yansıtma işlemlerini gerçekleştirir.</a:t>
            </a:r>
          </a:p>
          <a:p>
            <a:endParaRPr lang="tr-TR" altLang="tr-TR" sz="2400" dirty="0"/>
          </a:p>
          <a:p>
            <a:endParaRPr lang="tr-TR" altLang="tr-TR" sz="2400" dirty="0" smtClean="0"/>
          </a:p>
          <a:p>
            <a:endParaRPr lang="tr-TR" altLang="tr-TR" sz="2400" dirty="0"/>
          </a:p>
          <a:p>
            <a:endParaRPr lang="tr-TR" altLang="tr-TR" sz="2400" dirty="0" smtClean="0"/>
          </a:p>
          <a:p>
            <a:endParaRPr lang="tr-TR" altLang="tr-TR" sz="2400" dirty="0"/>
          </a:p>
          <a:p>
            <a:endParaRPr lang="tr-TR" altLang="tr-TR" sz="2400" dirty="0" smtClean="0"/>
          </a:p>
          <a:p>
            <a:endParaRPr lang="tr-TR" altLang="tr-TR" sz="2400" dirty="0"/>
          </a:p>
          <a:p>
            <a:endParaRPr lang="tr-TR" altLang="tr-TR" sz="2400" dirty="0" smtClean="0"/>
          </a:p>
          <a:p>
            <a:pPr marL="0" indent="0" algn="ctr">
              <a:buNone/>
            </a:pPr>
            <a:r>
              <a:rPr lang="en-US" altLang="tr-TR" sz="2400" dirty="0" err="1" smtClean="0">
                <a:latin typeface="Times" charset="0"/>
                <a:cs typeface="Times" charset="0"/>
              </a:rPr>
              <a:t>glScalef</a:t>
            </a:r>
            <a:r>
              <a:rPr lang="en-US" altLang="tr-TR" sz="2400" dirty="0" smtClean="0">
                <a:latin typeface="Times" charset="0"/>
                <a:cs typeface="Times" charset="0"/>
              </a:rPr>
              <a:t> </a:t>
            </a:r>
            <a:r>
              <a:rPr lang="en-US" altLang="tr-TR" sz="2400" dirty="0" smtClean="0"/>
              <a:t>(−0.5, 1.0, 1.0)</a:t>
            </a:r>
            <a:r>
              <a:rPr lang="tr-TR" altLang="tr-TR" sz="2400" dirty="0" smtClean="0"/>
              <a:t> ile ölçeklenip yansıtılmış bir dikdörtgen</a:t>
            </a:r>
          </a:p>
          <a:p>
            <a:endParaRPr lang="tr-TR" altLang="tr-TR" sz="2400" dirty="0" smtClean="0"/>
          </a:p>
        </p:txBody>
      </p:sp>
      <p:sp>
        <p:nvSpPr>
          <p:cNvPr id="86018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tr-TR" dirty="0" smtClean="0"/>
              <a:t>OpenGL </a:t>
            </a:r>
            <a:r>
              <a:rPr lang="tr-TR" altLang="tr-TR" dirty="0" smtClean="0"/>
              <a:t>Ölçekleme Fonksiyonu</a:t>
            </a:r>
            <a:endParaRPr lang="en-US" altLang="tr-TR" dirty="0" smtClean="0"/>
          </a:p>
        </p:txBody>
      </p:sp>
      <p:pic>
        <p:nvPicPr>
          <p:cNvPr id="86019" name="AADGHWV0.jpg" descr="AADGHWV0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07"/>
          <a:stretch/>
        </p:blipFill>
        <p:spPr bwMode="auto">
          <a:xfrm>
            <a:off x="1990682" y="2564904"/>
            <a:ext cx="5160501" cy="3240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46222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r-TR" altLang="tr-TR" dirty="0" smtClean="0"/>
              <a:t>Dönüşüm Matrisleri için Örnek </a:t>
            </a:r>
            <a:r>
              <a:rPr lang="tr-TR" altLang="tr-TR" dirty="0" err="1" smtClean="0"/>
              <a:t>OpenGL</a:t>
            </a:r>
            <a:r>
              <a:rPr lang="tr-TR" altLang="tr-TR" dirty="0" smtClean="0"/>
              <a:t> Uygulaması</a:t>
            </a:r>
            <a:endParaRPr lang="en-US" altLang="tr-TR" dirty="0"/>
          </a:p>
        </p:txBody>
      </p:sp>
      <p:pic>
        <p:nvPicPr>
          <p:cNvPr id="43011" name="AADGHWS0.jpg" descr="AADGHWS0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225"/>
          <a:stretch/>
        </p:blipFill>
        <p:spPr bwMode="auto">
          <a:xfrm>
            <a:off x="1403648" y="3429000"/>
            <a:ext cx="6491064" cy="27290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İçerik Yer Tutucusu 2"/>
          <p:cNvSpPr>
            <a:spLocks noGrp="1"/>
          </p:cNvSpPr>
          <p:nvPr>
            <p:ph idx="1"/>
          </p:nvPr>
        </p:nvSpPr>
        <p:spPr>
          <a:xfrm>
            <a:off x="395536" y="1772816"/>
            <a:ext cx="8496944" cy="2664296"/>
          </a:xfrm>
        </p:spPr>
        <p:txBody>
          <a:bodyPr>
            <a:noAutofit/>
          </a:bodyPr>
          <a:lstStyle/>
          <a:p>
            <a:r>
              <a:rPr lang="tr-TR" altLang="tr-TR" sz="2400" dirty="0"/>
              <a:t>Örnek </a:t>
            </a:r>
            <a:r>
              <a:rPr lang="tr-TR" altLang="tr-TR" sz="2400" dirty="0" err="1"/>
              <a:t>OpenGL</a:t>
            </a:r>
            <a:r>
              <a:rPr lang="tr-TR" altLang="tr-TR" sz="2400" dirty="0"/>
              <a:t> uygulamasında </a:t>
            </a:r>
            <a:r>
              <a:rPr lang="en-US" altLang="tr-TR" sz="2400" dirty="0" smtClean="0">
                <a:latin typeface="Times" charset="0"/>
                <a:cs typeface="Times" charset="0"/>
              </a:rPr>
              <a:t>transformVerts2D </a:t>
            </a:r>
            <a:r>
              <a:rPr lang="tr-TR" altLang="tr-TR" sz="2400" dirty="0" smtClean="0"/>
              <a:t>fonksiyonundaki birleşik matris hesaplamalarını kullanarak soldaki konumundan sağdaki konumuna taşınmış bir üçgen.</a:t>
            </a:r>
          </a:p>
        </p:txBody>
      </p:sp>
    </p:spTree>
    <p:extLst>
      <p:ext uri="{BB962C8B-B14F-4D97-AF65-F5344CB8AC3E}">
        <p14:creationId xmlns:p14="http://schemas.microsoft.com/office/powerpoint/2010/main" val="1033362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 smtClean="0"/>
              <a:t>OpenGL</a:t>
            </a:r>
            <a:r>
              <a:rPr lang="tr-TR" dirty="0" smtClean="0"/>
              <a:t> Dönüşüm Matrisleri</a:t>
            </a:r>
            <a:endParaRPr lang="en-US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err="1" smtClean="0"/>
              <a:t>glMatrixMode</a:t>
            </a:r>
            <a:r>
              <a:rPr lang="en-US" dirty="0" smtClean="0"/>
              <a:t>(GL_MODELVIEW)</a:t>
            </a:r>
            <a:endParaRPr lang="tr-TR" dirty="0"/>
          </a:p>
          <a:p>
            <a:pPr lvl="1"/>
            <a:r>
              <a:rPr lang="en-US" smtClean="0"/>
              <a:t>G</a:t>
            </a:r>
            <a:r>
              <a:rPr lang="tr-TR" smtClean="0"/>
              <a:t>eometrik </a:t>
            </a:r>
            <a:r>
              <a:rPr lang="tr-TR" dirty="0"/>
              <a:t>dönüşüm matrislerindeki </a:t>
            </a:r>
            <a:r>
              <a:rPr lang="tr-TR"/>
              <a:t>işlemler </a:t>
            </a:r>
            <a:r>
              <a:rPr lang="tr-TR" smtClean="0"/>
              <a:t>etkinleştirilir</a:t>
            </a:r>
            <a:r>
              <a:rPr lang="en-US" smtClean="0"/>
              <a:t>.</a:t>
            </a:r>
            <a:endParaRPr lang="tr-TR" dirty="0" smtClean="0"/>
          </a:p>
          <a:p>
            <a:pPr lvl="1"/>
            <a:r>
              <a:rPr lang="en-US" smtClean="0"/>
              <a:t>Ç</a:t>
            </a:r>
            <a:r>
              <a:rPr lang="tr-TR" smtClean="0"/>
              <a:t>izdirilen nesneler üzerine</a:t>
            </a:r>
            <a:r>
              <a:rPr lang="en-US" smtClean="0"/>
              <a:t> tanımlı dönüşümler</a:t>
            </a:r>
            <a:r>
              <a:rPr lang="tr-TR" smtClean="0"/>
              <a:t> uygulanır</a:t>
            </a:r>
            <a:r>
              <a:rPr lang="en-US" smtClean="0"/>
              <a:t>.</a:t>
            </a:r>
            <a:endParaRPr lang="tr-TR" dirty="0" smtClean="0"/>
          </a:p>
          <a:p>
            <a:r>
              <a:rPr lang="en-US" dirty="0" err="1" smtClean="0"/>
              <a:t>glMatrixMode</a:t>
            </a:r>
            <a:r>
              <a:rPr lang="en-US" dirty="0" smtClean="0"/>
              <a:t>(GL_</a:t>
            </a:r>
            <a:r>
              <a:rPr lang="tr-TR" dirty="0" smtClean="0"/>
              <a:t>PROJECTION</a:t>
            </a:r>
            <a:r>
              <a:rPr lang="en-US" dirty="0" smtClean="0"/>
              <a:t>)</a:t>
            </a:r>
            <a:endParaRPr lang="tr-TR" dirty="0"/>
          </a:p>
          <a:p>
            <a:pPr lvl="1"/>
            <a:r>
              <a:rPr lang="en-US" smtClean="0"/>
              <a:t>P</a:t>
            </a:r>
            <a:r>
              <a:rPr lang="tr-TR" smtClean="0"/>
              <a:t>erspektif </a:t>
            </a:r>
            <a:r>
              <a:rPr lang="tr-TR" dirty="0" smtClean="0"/>
              <a:t>dönüşüm </a:t>
            </a:r>
            <a:r>
              <a:rPr lang="tr-TR" dirty="0"/>
              <a:t>matrislerindeki </a:t>
            </a:r>
            <a:r>
              <a:rPr lang="tr-TR"/>
              <a:t>işlemler </a:t>
            </a:r>
            <a:r>
              <a:rPr lang="tr-TR" smtClean="0"/>
              <a:t>etkinleştirilir</a:t>
            </a:r>
            <a:r>
              <a:rPr lang="en-US" smtClean="0"/>
              <a:t>.</a:t>
            </a:r>
            <a:endParaRPr lang="tr-TR" dirty="0" smtClean="0"/>
          </a:p>
          <a:p>
            <a:pPr lvl="1"/>
            <a:r>
              <a:rPr lang="en-US" smtClean="0"/>
              <a:t>S</a:t>
            </a:r>
            <a:r>
              <a:rPr lang="tr-TR" smtClean="0"/>
              <a:t>ahneye </a:t>
            </a:r>
            <a:r>
              <a:rPr lang="tr-TR" dirty="0" smtClean="0"/>
              <a:t>bakış yapan kamera </a:t>
            </a:r>
            <a:r>
              <a:rPr lang="tr-TR" smtClean="0"/>
              <a:t>üzerine </a:t>
            </a:r>
            <a:r>
              <a:rPr lang="en-US"/>
              <a:t>tanımlı dönüşümler</a:t>
            </a:r>
            <a:r>
              <a:rPr lang="tr-TR"/>
              <a:t> uygulanır</a:t>
            </a:r>
            <a:r>
              <a:rPr lang="en-US" smtClean="0"/>
              <a:t>.</a:t>
            </a:r>
            <a:endParaRPr lang="tr-TR" dirty="0"/>
          </a:p>
          <a:p>
            <a:r>
              <a:rPr lang="en-US" dirty="0" err="1" smtClean="0"/>
              <a:t>glPushMatrix</a:t>
            </a:r>
            <a:r>
              <a:rPr lang="en-US" dirty="0" smtClean="0"/>
              <a:t>()</a:t>
            </a:r>
            <a:r>
              <a:rPr lang="tr-TR" dirty="0" smtClean="0"/>
              <a:t> ve </a:t>
            </a:r>
            <a:r>
              <a:rPr lang="en-US" dirty="0" err="1" smtClean="0"/>
              <a:t>glPopMatrix</a:t>
            </a:r>
            <a:r>
              <a:rPr lang="en-US" dirty="0" smtClean="0"/>
              <a:t>()</a:t>
            </a:r>
            <a:r>
              <a:rPr lang="tr-TR" dirty="0" smtClean="0"/>
              <a:t> fonksiyonları ile </a:t>
            </a:r>
          </a:p>
          <a:p>
            <a:pPr lvl="1"/>
            <a:r>
              <a:rPr lang="tr-TR" dirty="0" smtClean="0"/>
              <a:t>Ana dönüşüm matrisinde değişiklik yapılmaz.</a:t>
            </a:r>
          </a:p>
          <a:p>
            <a:pPr lvl="1"/>
            <a:r>
              <a:rPr lang="tr-TR" dirty="0" smtClean="0"/>
              <a:t>Dönüşüm yığını içerine yeni birim matrisler eklenir.</a:t>
            </a:r>
          </a:p>
          <a:p>
            <a:pPr lvl="1"/>
            <a:r>
              <a:rPr lang="tr-TR" dirty="0" smtClean="0"/>
              <a:t>Yığındaki son matris ile dönüşümler gerçekleştirilir.</a:t>
            </a:r>
          </a:p>
          <a:p>
            <a:pPr lvl="1"/>
            <a:r>
              <a:rPr lang="tr-TR" dirty="0" smtClean="0"/>
              <a:t>Dönüşüm sonrasında ilgili matris çıkarılabilir.</a:t>
            </a:r>
          </a:p>
          <a:p>
            <a:r>
              <a:rPr lang="tr-TR" dirty="0" err="1" smtClean="0"/>
              <a:t>OpenGL</a:t>
            </a:r>
            <a:r>
              <a:rPr lang="tr-TR" dirty="0" smtClean="0"/>
              <a:t> her çağrılan dönüşüm fonksiyonunu mevcut dönüşüm matrisine sondan çarparak ekler.</a:t>
            </a:r>
          </a:p>
          <a:p>
            <a:pPr lvl="1"/>
            <a:r>
              <a:rPr lang="en-US" altLang="tr-TR" dirty="0" err="1"/>
              <a:t>glTranslatef</a:t>
            </a:r>
            <a:r>
              <a:rPr lang="tr-TR" altLang="tr-TR" dirty="0"/>
              <a:t>, </a:t>
            </a:r>
            <a:r>
              <a:rPr lang="en-US" altLang="tr-TR" dirty="0" err="1"/>
              <a:t>gl</a:t>
            </a:r>
            <a:r>
              <a:rPr lang="tr-TR" altLang="tr-TR" dirty="0" err="1"/>
              <a:t>Rotatef</a:t>
            </a:r>
            <a:r>
              <a:rPr lang="tr-TR" altLang="tr-TR" dirty="0"/>
              <a:t>, </a:t>
            </a:r>
            <a:r>
              <a:rPr lang="en-US" altLang="tr-TR" dirty="0" err="1"/>
              <a:t>glScalef</a:t>
            </a:r>
            <a:r>
              <a:rPr lang="tr-TR" altLang="tr-TR" dirty="0"/>
              <a:t> </a:t>
            </a:r>
            <a:endParaRPr lang="tr-TR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7862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 smtClean="0"/>
              <a:t>OpenGL</a:t>
            </a:r>
            <a:r>
              <a:rPr lang="tr-TR" dirty="0" smtClean="0"/>
              <a:t> Dönüşüm Dizisi Örneği</a:t>
            </a:r>
            <a:endParaRPr lang="en-US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 fontScale="625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dirty="0" err="1"/>
              <a:t>glMatrixMode</a:t>
            </a:r>
            <a:r>
              <a:rPr lang="en-US" dirty="0"/>
              <a:t>(GL_MODELVIEW</a:t>
            </a:r>
            <a:r>
              <a:rPr lang="en-US" dirty="0" smtClean="0"/>
              <a:t>)</a:t>
            </a:r>
            <a:r>
              <a:rPr lang="tr-TR" dirty="0" smtClean="0"/>
              <a:t>;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tr-TR" dirty="0" smtClean="0"/>
              <a:t>glColor3f(0.0, 0.0, 1.0);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tr-TR" dirty="0" err="1" smtClean="0"/>
              <a:t>glRecti</a:t>
            </a:r>
            <a:r>
              <a:rPr lang="tr-TR" dirty="0" smtClean="0"/>
              <a:t>(50, 100, 200, 150); //mavi dikdörtgen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tr-TR" dirty="0" smtClean="0"/>
              <a:t>glColor3f(1.0</a:t>
            </a:r>
            <a:r>
              <a:rPr lang="tr-TR" dirty="0"/>
              <a:t>, 0.0, </a:t>
            </a:r>
            <a:r>
              <a:rPr lang="tr-TR" dirty="0" smtClean="0"/>
              <a:t>0.0);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tr-TR" dirty="0" err="1" smtClean="0"/>
              <a:t>glTranslatef</a:t>
            </a:r>
            <a:r>
              <a:rPr lang="tr-TR" dirty="0" smtClean="0"/>
              <a:t>(-200</a:t>
            </a:r>
            <a:r>
              <a:rPr lang="tr-TR" dirty="0"/>
              <a:t>, </a:t>
            </a:r>
            <a:r>
              <a:rPr lang="tr-TR" dirty="0" smtClean="0"/>
              <a:t>-50, 0);</a:t>
            </a:r>
            <a:endParaRPr lang="tr-TR" dirty="0"/>
          </a:p>
          <a:p>
            <a:pPr marL="0" indent="0">
              <a:lnSpc>
                <a:spcPct val="120000"/>
              </a:lnSpc>
              <a:buNone/>
            </a:pPr>
            <a:r>
              <a:rPr lang="tr-TR" dirty="0" err="1"/>
              <a:t>glRecti</a:t>
            </a:r>
            <a:r>
              <a:rPr lang="tr-TR" dirty="0"/>
              <a:t>(50, 100, 200, 150); </a:t>
            </a:r>
            <a:r>
              <a:rPr lang="tr-TR" dirty="0" smtClean="0"/>
              <a:t>//kırmızı kaymış dikdörtgen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tr-TR" dirty="0" err="1" smtClean="0"/>
              <a:t>glLoadIdentity</a:t>
            </a:r>
            <a:r>
              <a:rPr lang="tr-TR" dirty="0" smtClean="0"/>
              <a:t>(); 	    //dönüşümleri sıfırla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tr-TR" dirty="0" err="1" smtClean="0"/>
              <a:t>glRotatef</a:t>
            </a:r>
            <a:r>
              <a:rPr lang="tr-TR" dirty="0" smtClean="0"/>
              <a:t>(90, 0, 0,1);</a:t>
            </a:r>
            <a:endParaRPr lang="tr-TR" dirty="0"/>
          </a:p>
          <a:p>
            <a:pPr marL="0" indent="0">
              <a:lnSpc>
                <a:spcPct val="120000"/>
              </a:lnSpc>
              <a:buNone/>
            </a:pPr>
            <a:r>
              <a:rPr lang="tr-TR" dirty="0" err="1"/>
              <a:t>glRecti</a:t>
            </a:r>
            <a:r>
              <a:rPr lang="tr-TR" dirty="0"/>
              <a:t>(50, 100, 200, 150); //kırmızı </a:t>
            </a:r>
            <a:r>
              <a:rPr lang="tr-TR" dirty="0" smtClean="0"/>
              <a:t>dönmüş dikdörtgen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tr-TR" dirty="0" err="1"/>
              <a:t>glLoadIdentity</a:t>
            </a:r>
            <a:r>
              <a:rPr lang="tr-TR" dirty="0"/>
              <a:t>(); 	</a:t>
            </a:r>
            <a:r>
              <a:rPr lang="tr-TR" dirty="0" smtClean="0"/>
              <a:t>    //</a:t>
            </a:r>
            <a:r>
              <a:rPr lang="tr-TR" dirty="0"/>
              <a:t>dönüşümleri sıfırla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tr-TR" dirty="0" smtClean="0"/>
              <a:t>glColor3f(0.0, 1.0, 0.0);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tr-TR" dirty="0" err="1" smtClean="0"/>
              <a:t>glScalef</a:t>
            </a:r>
            <a:r>
              <a:rPr lang="tr-TR" dirty="0" smtClean="0"/>
              <a:t>(-0.5, 1.0</a:t>
            </a:r>
            <a:r>
              <a:rPr lang="tr-TR" dirty="0"/>
              <a:t>, </a:t>
            </a:r>
            <a:r>
              <a:rPr lang="tr-TR" dirty="0" smtClean="0"/>
              <a:t>1.0);</a:t>
            </a:r>
            <a:endParaRPr lang="tr-TR" dirty="0"/>
          </a:p>
          <a:p>
            <a:pPr marL="0" indent="0">
              <a:lnSpc>
                <a:spcPct val="120000"/>
              </a:lnSpc>
              <a:buNone/>
            </a:pPr>
            <a:r>
              <a:rPr lang="tr-TR" dirty="0" err="1"/>
              <a:t>glRecti</a:t>
            </a:r>
            <a:r>
              <a:rPr lang="tr-TR" dirty="0"/>
              <a:t>(50, 100, 200, 150); </a:t>
            </a:r>
            <a:r>
              <a:rPr lang="tr-TR" dirty="0" smtClean="0"/>
              <a:t>//yeşil yansımış ve ölçeklenmiş </a:t>
            </a:r>
            <a:r>
              <a:rPr lang="tr-TR" dirty="0"/>
              <a:t>dikdörtgen</a:t>
            </a:r>
          </a:p>
          <a:p>
            <a:pPr marL="0" indent="0">
              <a:lnSpc>
                <a:spcPct val="120000"/>
              </a:lnSpc>
              <a:buNone/>
            </a:pPr>
            <a:endParaRPr lang="tr-TR" dirty="0"/>
          </a:p>
          <a:p>
            <a:pPr marL="0" indent="0">
              <a:lnSpc>
                <a:spcPct val="120000"/>
              </a:lnSpc>
              <a:buNone/>
            </a:pPr>
            <a:endParaRPr lang="tr-TR" dirty="0"/>
          </a:p>
          <a:p>
            <a:pPr marL="0" indent="0">
              <a:lnSpc>
                <a:spcPct val="120000"/>
              </a:lnSpc>
              <a:buNone/>
            </a:pPr>
            <a:endParaRPr lang="tr-TR" dirty="0"/>
          </a:p>
          <a:p>
            <a:pPr marL="0" indent="0">
              <a:lnSpc>
                <a:spcPct val="120000"/>
              </a:lnSpc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7978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Muadil GLM Kütüphanesi Fonsiyonları</a:t>
            </a:r>
            <a:endParaRPr lang="en-US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600"/>
              <a:t>glm::mat4 transform = glm::mat4(1.0f); </a:t>
            </a:r>
            <a:r>
              <a:rPr lang="en-US" sz="1600" smtClean="0"/>
              <a:t> </a:t>
            </a:r>
          </a:p>
          <a:p>
            <a:r>
              <a:rPr lang="en-US" sz="1600" smtClean="0"/>
              <a:t>transform </a:t>
            </a:r>
            <a:r>
              <a:rPr lang="en-US" sz="1600"/>
              <a:t>= glm::translate(transform, glm::vec3(0.5f, -0.5f, 0.0f));</a:t>
            </a:r>
          </a:p>
          <a:p>
            <a:r>
              <a:rPr lang="en-US" sz="1600" smtClean="0"/>
              <a:t>transform </a:t>
            </a:r>
            <a:r>
              <a:rPr lang="en-US" sz="1600"/>
              <a:t>= glm::rotate(transform, (float)glfwGetTime(), glm::vec3(0.0f, 0.0f, 1.0f</a:t>
            </a:r>
            <a:r>
              <a:rPr lang="en-US" sz="1600" smtClean="0"/>
              <a:t>));</a:t>
            </a:r>
          </a:p>
          <a:p>
            <a:r>
              <a:rPr lang="en-US" sz="1600"/>
              <a:t>transform = glm::scale(transform, glm::vec3(scaleAmount, scaleAmount, scaleAmount</a:t>
            </a:r>
            <a:r>
              <a:rPr lang="en-US" sz="1600" smtClean="0"/>
              <a:t>));</a:t>
            </a:r>
          </a:p>
          <a:p>
            <a:r>
              <a:rPr lang="en-US" sz="1600" smtClean="0"/>
              <a:t>Model matrisi sabitinin güncellenmesi</a:t>
            </a:r>
          </a:p>
          <a:p>
            <a:pPr lvl="1"/>
            <a:r>
              <a:rPr lang="en-US" sz="1400"/>
              <a:t>unsigned int transformLoc = glGetUniformLocation(ourShader.ID, "transform</a:t>
            </a:r>
            <a:r>
              <a:rPr lang="en-US" sz="1400" smtClean="0"/>
              <a:t>");</a:t>
            </a:r>
            <a:endParaRPr lang="en-US" sz="1400"/>
          </a:p>
          <a:p>
            <a:pPr lvl="1"/>
            <a:r>
              <a:rPr lang="en-US" sz="1400"/>
              <a:t>glUniformMatrix4fv(transformLoc, 1, GL_FALSE, &amp;transform[0][0]); </a:t>
            </a:r>
          </a:p>
          <a:p>
            <a:pPr lvl="1"/>
            <a:r>
              <a:rPr lang="en-US" sz="1400"/>
              <a:t>glUniformMatrix4fv(transformLoc, 1, GL_FALSE, glm::value_ptr(transform));</a:t>
            </a:r>
          </a:p>
          <a:p>
            <a:pPr lvl="1"/>
            <a:endParaRPr lang="en-US" sz="1400"/>
          </a:p>
          <a:p>
            <a:endParaRPr lang="en-US" sz="1600"/>
          </a:p>
          <a:p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170676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tr-TR" altLang="tr-TR" dirty="0" smtClean="0"/>
              <a:t>Birim Yönelim Vektörleri</a:t>
            </a:r>
            <a:endParaRPr lang="en-US" altLang="tr-TR" dirty="0" smtClean="0"/>
          </a:p>
        </p:txBody>
      </p:sp>
      <p:pic>
        <p:nvPicPr>
          <p:cNvPr id="40963" name="AADGHBL0.jpg" descr="AADGHBL0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424"/>
          <a:stretch/>
        </p:blipFill>
        <p:spPr bwMode="auto">
          <a:xfrm>
            <a:off x="1630855" y="3789040"/>
            <a:ext cx="6203032" cy="27331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İçerik Yer Tutucusu 2"/>
          <p:cNvSpPr>
            <a:spLocks noGrp="1"/>
          </p:cNvSpPr>
          <p:nvPr>
            <p:ph idx="1"/>
          </p:nvPr>
        </p:nvSpPr>
        <p:spPr>
          <a:xfrm>
            <a:off x="395536" y="1772816"/>
            <a:ext cx="8496944" cy="1728192"/>
          </a:xfrm>
        </p:spPr>
        <p:txBody>
          <a:bodyPr>
            <a:noAutofit/>
          </a:bodyPr>
          <a:lstStyle/>
          <a:p>
            <a:r>
              <a:rPr lang="tr-TR" altLang="tr-TR" sz="2400" dirty="0" smtClean="0"/>
              <a:t>Bir </a:t>
            </a:r>
            <a:r>
              <a:rPr lang="tr-TR" altLang="tr-TR" sz="2400" dirty="0"/>
              <a:t>nesneyi </a:t>
            </a:r>
            <a:r>
              <a:rPr lang="en-US" altLang="tr-TR" sz="2400" dirty="0"/>
              <a:t>(</a:t>
            </a:r>
            <a:r>
              <a:rPr lang="en-US" altLang="tr-TR" sz="2400" b="1" dirty="0"/>
              <a:t>a</a:t>
            </a:r>
            <a:r>
              <a:rPr lang="en-US" altLang="tr-TR" sz="2400" dirty="0"/>
              <a:t>)</a:t>
            </a:r>
            <a:r>
              <a:rPr lang="tr-TR" altLang="tr-TR" sz="2400" dirty="0"/>
              <a:t> konumundan </a:t>
            </a:r>
            <a:r>
              <a:rPr lang="en-US" altLang="tr-TR" sz="2400" dirty="0"/>
              <a:t>(</a:t>
            </a:r>
            <a:r>
              <a:rPr lang="en-US" altLang="tr-TR" sz="2400" b="1" dirty="0"/>
              <a:t>b</a:t>
            </a:r>
            <a:r>
              <a:rPr lang="en-US" altLang="tr-TR" sz="2400" dirty="0"/>
              <a:t>)</a:t>
            </a:r>
            <a:r>
              <a:rPr lang="tr-TR" altLang="tr-TR" sz="2400" dirty="0"/>
              <a:t> konumuna çeviren dönme matrisi</a:t>
            </a:r>
            <a:r>
              <a:rPr lang="en-US" altLang="tr-TR" sz="2400" dirty="0"/>
              <a:t> </a:t>
            </a:r>
            <a:r>
              <a:rPr lang="tr-TR" altLang="tr-TR" sz="2400" dirty="0" smtClean="0"/>
              <a:t>başlangıç yönelimine nazaran </a:t>
            </a:r>
            <a:r>
              <a:rPr lang="en-US" altLang="tr-TR" sz="2400" i="1" dirty="0" smtClean="0"/>
              <a:t>u</a:t>
            </a:r>
            <a:r>
              <a:rPr lang="en-US" altLang="tr-TR" sz="2400" i="1" dirty="0"/>
              <a:t>'</a:t>
            </a:r>
            <a:r>
              <a:rPr lang="en-US" altLang="tr-TR" sz="2400" dirty="0"/>
              <a:t> </a:t>
            </a:r>
            <a:r>
              <a:rPr lang="tr-TR" altLang="tr-TR" sz="2400"/>
              <a:t>ve</a:t>
            </a:r>
            <a:r>
              <a:rPr lang="en-US" altLang="tr-TR" sz="2400"/>
              <a:t> </a:t>
            </a:r>
            <a:r>
              <a:rPr lang="en-US" altLang="tr-TR" sz="2400" i="1" smtClean="0"/>
              <a:t>v'</a:t>
            </a:r>
            <a:r>
              <a:rPr lang="tr-TR" altLang="tr-TR" sz="2400" i="1" smtClean="0"/>
              <a:t> </a:t>
            </a:r>
            <a:r>
              <a:rPr lang="tr-TR" altLang="tr-TR" sz="2400" dirty="0" smtClean="0"/>
              <a:t>birim </a:t>
            </a:r>
            <a:r>
              <a:rPr lang="tr-TR" altLang="tr-TR" sz="2400" dirty="0"/>
              <a:t>yönelim </a:t>
            </a:r>
            <a:r>
              <a:rPr lang="tr-TR" altLang="tr-TR" sz="2400" dirty="0" smtClean="0"/>
              <a:t>vektörlerinin değerleri </a:t>
            </a:r>
            <a:r>
              <a:rPr lang="tr-TR" altLang="tr-TR" sz="2400" dirty="0"/>
              <a:t>ile</a:t>
            </a:r>
            <a:r>
              <a:rPr lang="en-US" altLang="tr-TR" sz="2400" dirty="0"/>
              <a:t> </a:t>
            </a:r>
            <a:r>
              <a:rPr lang="tr-TR" altLang="tr-TR" sz="2400" dirty="0"/>
              <a:t>üretilebilir. </a:t>
            </a:r>
          </a:p>
          <a:p>
            <a:endParaRPr lang="tr-TR" altLang="tr-TR" sz="2400" dirty="0" smtClean="0"/>
          </a:p>
        </p:txBody>
      </p:sp>
    </p:spTree>
    <p:extLst>
      <p:ext uri="{BB962C8B-B14F-4D97-AF65-F5344CB8AC3E}">
        <p14:creationId xmlns:p14="http://schemas.microsoft.com/office/powerpoint/2010/main" val="3677761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r-TR" dirty="0" smtClean="0"/>
              <a:t>Homojen Dönüşüm Matrisi Bileşenleri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İçerik Yer Tutucusu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800" b="1" smtClean="0"/>
                  <a:t>x</a:t>
                </a:r>
                <a:r>
                  <a:rPr lang="tr-TR" sz="2800" smtClean="0"/>
                  <a:t> ve </a:t>
                </a:r>
                <a:r>
                  <a:rPr lang="en-US" sz="2800" b="1" smtClean="0"/>
                  <a:t>y</a:t>
                </a:r>
                <a:r>
                  <a:rPr lang="tr-TR" sz="2800" smtClean="0"/>
                  <a:t> </a:t>
                </a:r>
                <a:r>
                  <a:rPr lang="tr-TR" sz="2800" dirty="0" smtClean="0"/>
                  <a:t>vektörleri </a:t>
                </a:r>
                <a:r>
                  <a:rPr lang="tr-TR" sz="2800" dirty="0" err="1" smtClean="0"/>
                  <a:t>ortogonal</a:t>
                </a:r>
                <a:r>
                  <a:rPr lang="tr-TR" sz="2800" dirty="0" smtClean="0"/>
                  <a:t> (birbirine dik) </a:t>
                </a:r>
                <a:r>
                  <a:rPr lang="tr-TR" sz="2800" smtClean="0"/>
                  <a:t>birim vektörler</a:t>
                </a:r>
                <a:r>
                  <a:rPr lang="en-US" sz="2800" smtClean="0"/>
                  <a:t> ise,</a:t>
                </a:r>
                <a:endParaRPr lang="tr-TR" sz="2800" dirty="0" smtClean="0"/>
              </a:p>
              <a:p>
                <a:pPr lvl="1"/>
                <a:r>
                  <a:rPr lang="tr-TR" sz="2400" dirty="0" smtClean="0"/>
                  <a:t>Nokta çarpımları sıfırdır.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sz="2000" b="1" i="0" smtClean="0">
                        <a:latin typeface="Cambria Math" panose="02040503050406030204" pitchFamily="18" charset="0"/>
                        <a:ea typeface="Cambria Math"/>
                      </a:rPr>
                      <m:t>𝐱</m:t>
                    </m:r>
                    <m:r>
                      <a:rPr lang="tr-TR" sz="2000" b="0" i="0" smtClean="0">
                        <a:latin typeface="Cambria Math"/>
                        <a:ea typeface="Cambria Math"/>
                      </a:rPr>
                      <m:t>.</m:t>
                    </m:r>
                    <m:r>
                      <a:rPr lang="en-US" sz="2000" b="1" i="0" smtClean="0">
                        <a:latin typeface="Cambria Math" panose="02040503050406030204" pitchFamily="18" charset="0"/>
                        <a:ea typeface="Cambria Math"/>
                      </a:rPr>
                      <m:t>𝐲</m:t>
                    </m:r>
                    <m:r>
                      <a:rPr lang="tr-TR" sz="2000" b="0" i="0" smtClean="0">
                        <a:latin typeface="Cambria Math"/>
                        <a:ea typeface="Cambria Math"/>
                      </a:rPr>
                      <m:t>=0</m:t>
                    </m:r>
                    <m:r>
                      <a:rPr lang="tr-TR" sz="2000" i="1">
                        <a:latin typeface="Cambria Math"/>
                        <a:ea typeface="Cambria Math"/>
                      </a:rPr>
                      <m:t>→</m:t>
                    </m:r>
                    <m:sSub>
                      <m:sSubPr>
                        <m:ctrlPr>
                          <a:rPr lang="tr-TR" altLang="tr-T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altLang="tr-TR" sz="2000" i="1">
                            <a:latin typeface="Cambria Math"/>
                          </a:rPr>
                          <m:t>𝑟</m:t>
                        </m:r>
                      </m:e>
                      <m:sub>
                        <m:r>
                          <a:rPr lang="tr-TR" altLang="tr-TR" sz="2000" i="1">
                            <a:latin typeface="Cambria Math"/>
                          </a:rPr>
                          <m:t>𝑥𝑥</m:t>
                        </m:r>
                      </m:sub>
                    </m:sSub>
                    <m:r>
                      <a:rPr lang="tr-TR" altLang="tr-TR" sz="2000" b="0" i="1" smtClean="0">
                        <a:latin typeface="Cambria Math"/>
                      </a:rPr>
                      <m:t>.</m:t>
                    </m:r>
                    <m:sSub>
                      <m:sSubPr>
                        <m:ctrlPr>
                          <a:rPr lang="tr-TR" altLang="tr-T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altLang="tr-TR" sz="2000" i="1">
                            <a:latin typeface="Cambria Math"/>
                          </a:rPr>
                          <m:t>𝑟</m:t>
                        </m:r>
                      </m:e>
                      <m:sub>
                        <m:r>
                          <a:rPr lang="tr-TR" altLang="tr-TR" sz="2000" i="1">
                            <a:latin typeface="Cambria Math"/>
                          </a:rPr>
                          <m:t>𝑥</m:t>
                        </m:r>
                        <m:r>
                          <a:rPr lang="tr-TR" altLang="tr-TR" sz="2000" b="0" i="1" smtClean="0">
                            <a:latin typeface="Cambria Math"/>
                          </a:rPr>
                          <m:t>𝑦</m:t>
                        </m:r>
                      </m:sub>
                    </m:sSub>
                    <m:r>
                      <a:rPr lang="tr-TR" sz="2000" i="1">
                        <a:latin typeface="Cambria Math"/>
                        <a:ea typeface="Cambria Math"/>
                      </a:rPr>
                      <m:t>+</m:t>
                    </m:r>
                    <m:sSub>
                      <m:sSubPr>
                        <m:ctrlPr>
                          <a:rPr lang="tr-TR" altLang="tr-T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altLang="tr-TR" sz="2000" i="1">
                            <a:latin typeface="Cambria Math"/>
                          </a:rPr>
                          <m:t>𝑟</m:t>
                        </m:r>
                      </m:e>
                      <m:sub>
                        <m:r>
                          <a:rPr lang="tr-TR" altLang="tr-TR" sz="2000" b="0" i="1" smtClean="0">
                            <a:latin typeface="Cambria Math"/>
                          </a:rPr>
                          <m:t>𝑦</m:t>
                        </m:r>
                        <m:r>
                          <a:rPr lang="tr-TR" altLang="tr-TR" sz="2000" i="1">
                            <a:latin typeface="Cambria Math"/>
                          </a:rPr>
                          <m:t>𝑥</m:t>
                        </m:r>
                      </m:sub>
                    </m:sSub>
                    <m:r>
                      <a:rPr lang="tr-TR" altLang="tr-TR" sz="2000" b="0" i="1" smtClean="0">
                        <a:latin typeface="Cambria Math"/>
                      </a:rPr>
                      <m:t>.</m:t>
                    </m:r>
                    <m:sSub>
                      <m:sSubPr>
                        <m:ctrlPr>
                          <a:rPr lang="tr-TR" altLang="tr-T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altLang="tr-TR" sz="2000" i="1">
                            <a:latin typeface="Cambria Math"/>
                          </a:rPr>
                          <m:t>𝑟</m:t>
                        </m:r>
                      </m:e>
                      <m:sub>
                        <m:r>
                          <a:rPr lang="tr-TR" altLang="tr-TR" sz="2000" b="0" i="1" smtClean="0">
                            <a:latin typeface="Cambria Math"/>
                          </a:rPr>
                          <m:t>𝑦𝑦</m:t>
                        </m:r>
                      </m:sub>
                    </m:sSub>
                    <m:r>
                      <a:rPr lang="tr-TR" sz="2000" i="1">
                        <a:latin typeface="Cambria Math"/>
                        <a:ea typeface="Cambria Math"/>
                      </a:rPr>
                      <m:t>=</m:t>
                    </m:r>
                    <m:r>
                      <a:rPr lang="tr-TR" sz="2000" b="0" i="1" smtClean="0">
                        <a:latin typeface="Cambria Math"/>
                        <a:ea typeface="Cambria Math"/>
                      </a:rPr>
                      <m:t>0</m:t>
                    </m:r>
                  </m:oMath>
                </a14:m>
                <a:endParaRPr lang="tr-TR" sz="2000" dirty="0" smtClean="0"/>
              </a:p>
              <a:p>
                <a:pPr lvl="1"/>
                <a:r>
                  <a:rPr lang="tr-TR" sz="2400" dirty="0" smtClean="0"/>
                  <a:t>Uzunlukları 1 olur.</a:t>
                </a:r>
              </a:p>
              <a:p>
                <a:pPr lvl="2"/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tr-TR" sz="2000" b="0" i="1" smtClean="0">
                        <a:latin typeface="Cambria Math"/>
                      </a:rPr>
                      <m:t>=1</m:t>
                    </m:r>
                    <m:r>
                      <a:rPr lang="tr-TR" sz="2000" b="0" i="1" smtClean="0">
                        <a:latin typeface="Cambria Math"/>
                        <a:ea typeface="Cambria Math"/>
                      </a:rPr>
                      <m:t>→</m:t>
                    </m:r>
                    <m:sSup>
                      <m:sSupPr>
                        <m:ctrlPr>
                          <a:rPr lang="tr-TR" sz="2000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tr-TR" altLang="tr-TR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tr-TR" altLang="tr-TR" sz="2000" i="1">
                                <a:latin typeface="Cambria Math"/>
                              </a:rPr>
                              <m:t>𝑟</m:t>
                            </m:r>
                          </m:e>
                          <m:sub>
                            <m:r>
                              <a:rPr lang="tr-TR" altLang="tr-TR" sz="2000" i="1">
                                <a:latin typeface="Cambria Math"/>
                              </a:rPr>
                              <m:t>𝑥𝑥</m:t>
                            </m:r>
                          </m:sub>
                        </m:sSub>
                      </m:e>
                      <m:sup>
                        <m:r>
                          <a:rPr lang="tr-TR" sz="2000" b="0" i="1" smtClean="0">
                            <a:latin typeface="Cambria Math"/>
                            <a:ea typeface="Cambria Math"/>
                          </a:rPr>
                          <m:t>2</m:t>
                        </m:r>
                      </m:sup>
                    </m:sSup>
                    <m:r>
                      <a:rPr lang="tr-TR" sz="2000" b="0" i="1" smtClean="0">
                        <a:latin typeface="Cambria Math"/>
                        <a:ea typeface="Cambria Math"/>
                      </a:rPr>
                      <m:t>+</m:t>
                    </m:r>
                    <m:sSup>
                      <m:sSupPr>
                        <m:ctrlPr>
                          <a:rPr lang="tr-TR" sz="200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tr-TR" altLang="tr-TR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tr-TR" altLang="tr-TR" sz="2000" i="1">
                                <a:latin typeface="Cambria Math"/>
                              </a:rPr>
                              <m:t>𝑟</m:t>
                            </m:r>
                          </m:e>
                          <m:sub>
                            <m:r>
                              <a:rPr lang="tr-TR" altLang="tr-TR" sz="2000" b="0" i="1" smtClean="0">
                                <a:latin typeface="Cambria Math"/>
                              </a:rPr>
                              <m:t>𝑦𝑥</m:t>
                            </m:r>
                          </m:sub>
                        </m:sSub>
                      </m:e>
                      <m:sup>
                        <m:r>
                          <a:rPr lang="tr-TR" sz="2000" i="1">
                            <a:latin typeface="Cambria Math"/>
                            <a:ea typeface="Cambria Math"/>
                          </a:rPr>
                          <m:t>2</m:t>
                        </m:r>
                      </m:sup>
                    </m:sSup>
                    <m:r>
                      <a:rPr lang="tr-TR" sz="2000" b="0" i="1" smtClean="0">
                        <a:latin typeface="Cambria Math"/>
                        <a:ea typeface="Cambria Math"/>
                      </a:rPr>
                      <m:t>=1</m:t>
                    </m:r>
                  </m:oMath>
                </a14:m>
                <a:endParaRPr lang="tr-TR" sz="2000" b="0" dirty="0" smtClean="0"/>
              </a:p>
              <a:p>
                <a:pPr lvl="2"/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d>
                    <m:r>
                      <a:rPr lang="tr-TR" sz="2000" i="1">
                        <a:latin typeface="Cambria Math"/>
                      </a:rPr>
                      <m:t>=1</m:t>
                    </m:r>
                    <m:r>
                      <a:rPr lang="tr-TR" sz="2000" i="1">
                        <a:latin typeface="Cambria Math"/>
                        <a:ea typeface="Cambria Math"/>
                      </a:rPr>
                      <m:t>→</m:t>
                    </m:r>
                    <m:sSup>
                      <m:sSupPr>
                        <m:ctrlPr>
                          <a:rPr lang="tr-TR" sz="200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tr-TR" altLang="tr-TR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tr-TR" altLang="tr-TR" sz="2000" i="1">
                                <a:latin typeface="Cambria Math"/>
                              </a:rPr>
                              <m:t>𝑟</m:t>
                            </m:r>
                          </m:e>
                          <m:sub>
                            <m:r>
                              <a:rPr lang="tr-TR" altLang="tr-TR" sz="2000" i="1">
                                <a:latin typeface="Cambria Math"/>
                              </a:rPr>
                              <m:t>𝑥</m:t>
                            </m:r>
                            <m:r>
                              <a:rPr lang="tr-TR" altLang="tr-TR" sz="2000" b="0" i="1" smtClean="0">
                                <a:latin typeface="Cambria Math"/>
                              </a:rPr>
                              <m:t>𝑦</m:t>
                            </m:r>
                          </m:sub>
                        </m:sSub>
                      </m:e>
                      <m:sup>
                        <m:r>
                          <a:rPr lang="tr-TR" sz="2000" i="1">
                            <a:latin typeface="Cambria Math"/>
                            <a:ea typeface="Cambria Math"/>
                          </a:rPr>
                          <m:t>2</m:t>
                        </m:r>
                      </m:sup>
                    </m:sSup>
                    <m:r>
                      <a:rPr lang="tr-TR" sz="2000" i="1">
                        <a:latin typeface="Cambria Math"/>
                        <a:ea typeface="Cambria Math"/>
                      </a:rPr>
                      <m:t>+</m:t>
                    </m:r>
                    <m:sSup>
                      <m:sSupPr>
                        <m:ctrlPr>
                          <a:rPr lang="tr-TR" sz="200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tr-TR" altLang="tr-TR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tr-TR" altLang="tr-TR" sz="2000" i="1">
                                <a:latin typeface="Cambria Math"/>
                              </a:rPr>
                              <m:t>𝑟</m:t>
                            </m:r>
                          </m:e>
                          <m:sub>
                            <m:r>
                              <a:rPr lang="tr-TR" altLang="tr-TR" sz="2000" i="1">
                                <a:latin typeface="Cambria Math"/>
                              </a:rPr>
                              <m:t>𝑦</m:t>
                            </m:r>
                            <m:r>
                              <a:rPr lang="tr-TR" altLang="tr-TR" sz="2000" b="0" i="1" smtClean="0">
                                <a:latin typeface="Cambria Math"/>
                              </a:rPr>
                              <m:t>𝑦</m:t>
                            </m:r>
                          </m:sub>
                        </m:sSub>
                      </m:e>
                      <m:sup>
                        <m:r>
                          <a:rPr lang="tr-TR" sz="2000" i="1">
                            <a:latin typeface="Cambria Math"/>
                            <a:ea typeface="Cambria Math"/>
                          </a:rPr>
                          <m:t>2</m:t>
                        </m:r>
                      </m:sup>
                    </m:sSup>
                    <m:r>
                      <a:rPr lang="tr-TR" sz="2000" i="1">
                        <a:latin typeface="Cambria Math"/>
                        <a:ea typeface="Cambria Math"/>
                      </a:rPr>
                      <m:t>=1</m:t>
                    </m:r>
                  </m:oMath>
                </a14:m>
                <a:endParaRPr lang="tr-TR" sz="2000" dirty="0"/>
              </a:p>
              <a:p>
                <a:pPr lvl="2"/>
                <a:endParaRPr lang="en-US" sz="2000" dirty="0"/>
              </a:p>
              <a:p>
                <a:pPr lvl="2"/>
                <a:endParaRPr lang="en-US" sz="2000" dirty="0"/>
              </a:p>
            </p:txBody>
          </p:sp>
        </mc:Choice>
        <mc:Fallback xmlns="">
          <p:sp>
            <p:nvSpPr>
              <p:cNvPr id="3" name="İçerik Yer Tutucus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33" t="-1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Dikdörtgen 3"/>
              <p:cNvSpPr/>
              <p:nvPr/>
            </p:nvSpPr>
            <p:spPr>
              <a:xfrm>
                <a:off x="6300192" y="3935954"/>
                <a:ext cx="1846852" cy="9463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tr-TR" altLang="tr-TR" sz="200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tr-TR" altLang="tr-TR" sz="20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tr-TR" altLang="tr-TR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altLang="tr-TR" sz="2000" b="0" i="1" smtClean="0">
                                        <a:latin typeface="Cambria Math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tr-TR" altLang="tr-TR" sz="2000" i="1">
                                        <a:latin typeface="Cambria Math"/>
                                      </a:rPr>
                                      <m:t>𝑥</m:t>
                                    </m:r>
                                    <m:r>
                                      <a:rPr lang="tr-TR" altLang="tr-TR" sz="2000" b="0" i="1" smtClean="0">
                                        <a:latin typeface="Cambria Math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tr-TR" altLang="tr-TR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altLang="tr-TR" sz="2000" i="1">
                                        <a:latin typeface="Cambria Math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tr-TR" altLang="tr-TR" sz="2000" i="1">
                                        <a:latin typeface="Cambria Math"/>
                                      </a:rPr>
                                      <m:t>𝑥</m:t>
                                    </m:r>
                                    <m:r>
                                      <a:rPr lang="tr-TR" altLang="tr-TR" sz="2000" b="0" i="1" smtClean="0">
                                        <a:latin typeface="Cambria Math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tr-TR" altLang="tr-TR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altLang="tr-TR" sz="2000" i="1">
                                        <a:latin typeface="Cambria Math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tr-TR" altLang="tr-TR" sz="2000" i="1">
                                        <a:latin typeface="Cambria Math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tr-TR" altLang="tr-TR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altLang="tr-TR" sz="2000" i="1">
                                        <a:latin typeface="Cambria Math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tr-TR" altLang="tr-TR" sz="2000" b="0" i="1" smtClean="0">
                                        <a:latin typeface="Cambria Math"/>
                                      </a:rPr>
                                      <m:t>𝑦</m:t>
                                    </m:r>
                                    <m:r>
                                      <a:rPr lang="tr-TR" altLang="tr-TR" sz="2000" i="1">
                                        <a:latin typeface="Cambria Math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tr-TR" altLang="tr-TR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altLang="tr-TR" sz="2000" i="1">
                                        <a:latin typeface="Cambria Math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tr-TR" altLang="tr-TR" sz="2000" b="0" i="1" smtClean="0">
                                        <a:latin typeface="Cambria Math"/>
                                      </a:rPr>
                                      <m:t>𝑦𝑦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tr-TR" altLang="tr-TR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altLang="tr-TR" sz="2000" i="1">
                                        <a:latin typeface="Cambria Math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tr-TR" altLang="tr-TR" sz="2000" i="1">
                                        <a:latin typeface="Cambria Math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Dikdörtgen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0192" y="3935954"/>
                <a:ext cx="1846852" cy="94634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Metin kutusu 4"/>
          <p:cNvSpPr txBox="1"/>
          <p:nvPr/>
        </p:nvSpPr>
        <p:spPr>
          <a:xfrm>
            <a:off x="6300192" y="3553337"/>
            <a:ext cx="14200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u="sng" smtClean="0"/>
              <a:t>x = </a:t>
            </a:r>
            <a:r>
              <a:rPr lang="tr-TR" sz="2000" b="1" u="sng" smtClean="0"/>
              <a:t>u'</a:t>
            </a:r>
            <a:r>
              <a:rPr lang="tr-TR" sz="2000" b="1" smtClean="0"/>
              <a:t>  </a:t>
            </a:r>
            <a:r>
              <a:rPr lang="en-US" sz="2000" b="1" u="sng" smtClean="0"/>
              <a:t>y = </a:t>
            </a:r>
            <a:r>
              <a:rPr lang="tr-TR" sz="2000" b="1" u="sng" smtClean="0"/>
              <a:t>v</a:t>
            </a:r>
            <a:r>
              <a:rPr lang="tr-TR" sz="2000" b="1" u="sng" dirty="0" smtClean="0"/>
              <a:t>’</a:t>
            </a:r>
            <a:endParaRPr lang="en-US" sz="2000" b="1" u="sng" dirty="0"/>
          </a:p>
        </p:txBody>
      </p:sp>
      <p:sp>
        <p:nvSpPr>
          <p:cNvPr id="6" name="Yuvarlatılmış Dikdörtgen 5"/>
          <p:cNvSpPr/>
          <p:nvPr/>
        </p:nvSpPr>
        <p:spPr>
          <a:xfrm>
            <a:off x="6534236" y="3935954"/>
            <a:ext cx="360845" cy="1042456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Yuvarlatılmış Dikdörtgen 6"/>
          <p:cNvSpPr/>
          <p:nvPr/>
        </p:nvSpPr>
        <p:spPr>
          <a:xfrm>
            <a:off x="7110300" y="3935954"/>
            <a:ext cx="360845" cy="1042456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4880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tr-TR" altLang="tr-TR" dirty="0" smtClean="0"/>
              <a:t>Bir Noktanın Orijin Etrafında Dönmesi</a:t>
            </a:r>
            <a:endParaRPr lang="en-US" altLang="tr-TR" dirty="0" smtClean="0"/>
          </a:p>
        </p:txBody>
      </p:sp>
      <p:pic>
        <p:nvPicPr>
          <p:cNvPr id="20483" name="AADGHBB0.jpg" descr="AADGHBB0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922"/>
          <a:stretch/>
        </p:blipFill>
        <p:spPr bwMode="auto">
          <a:xfrm>
            <a:off x="5436096" y="1772816"/>
            <a:ext cx="3270286" cy="3158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İçerik Yer Tutucusu 2"/>
              <p:cNvSpPr>
                <a:spLocks noGrp="1"/>
              </p:cNvSpPr>
              <p:nvPr>
                <p:ph idx="1"/>
              </p:nvPr>
            </p:nvSpPr>
            <p:spPr>
              <a:xfrm>
                <a:off x="395536" y="1772816"/>
                <a:ext cx="5184576" cy="3221746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altLang="tr-TR" sz="2400" i="1" dirty="0" smtClean="0">
                    <a:latin typeface="+mj-lt"/>
                  </a:rPr>
                  <a:t>(</a:t>
                </a:r>
                <a:r>
                  <a:rPr lang="en-US" altLang="tr-TR" sz="2400" i="1" dirty="0" err="1">
                    <a:latin typeface="+mj-lt"/>
                  </a:rPr>
                  <a:t>x</a:t>
                </a:r>
                <a:r>
                  <a:rPr lang="en-US" altLang="tr-TR" sz="2400" i="1" baseline="-25000" dirty="0" err="1">
                    <a:latin typeface="+mj-lt"/>
                  </a:rPr>
                  <a:t>r</a:t>
                </a:r>
                <a:r>
                  <a:rPr lang="en-US" altLang="tr-TR" sz="2400" i="1" baseline="-25000" dirty="0">
                    <a:latin typeface="+mj-lt"/>
                  </a:rPr>
                  <a:t> </a:t>
                </a:r>
                <a:r>
                  <a:rPr lang="en-US" altLang="tr-TR" sz="2400" i="1" dirty="0">
                    <a:latin typeface="+mj-lt"/>
                  </a:rPr>
                  <a:t>, </a:t>
                </a:r>
                <a:r>
                  <a:rPr lang="en-US" altLang="tr-TR" sz="2400" i="1" dirty="0" err="1">
                    <a:latin typeface="+mj-lt"/>
                  </a:rPr>
                  <a:t>y</a:t>
                </a:r>
                <a:r>
                  <a:rPr lang="en-US" altLang="tr-TR" sz="2400" i="1" baseline="-25000" dirty="0" err="1">
                    <a:latin typeface="+mj-lt"/>
                  </a:rPr>
                  <a:t>r</a:t>
                </a:r>
                <a:r>
                  <a:rPr lang="en-US" altLang="tr-TR" sz="2400" i="1" baseline="-25000" dirty="0">
                    <a:latin typeface="+mj-lt"/>
                  </a:rPr>
                  <a:t> </a:t>
                </a:r>
                <a:r>
                  <a:rPr lang="en-US" altLang="tr-TR" sz="2400" i="1" dirty="0" smtClean="0">
                    <a:latin typeface="+mj-lt"/>
                  </a:rPr>
                  <a:t>)</a:t>
                </a:r>
                <a:r>
                  <a:rPr lang="tr-TR" altLang="tr-TR" sz="2400" i="1" dirty="0" smtClean="0">
                    <a:latin typeface="+mj-lt"/>
                  </a:rPr>
                  <a:t> </a:t>
                </a:r>
                <a:r>
                  <a:rPr lang="tr-TR" altLang="tr-TR" sz="2400" dirty="0" smtClean="0">
                    <a:latin typeface="+mj-lt"/>
                  </a:rPr>
                  <a:t>= (0,0) olduğunda orijin etrafında dönüş olur.</a:t>
                </a:r>
              </a:p>
              <a:p>
                <a:pPr>
                  <a:spcBef>
                    <a:spcPts val="600"/>
                  </a:spcBef>
                </a:pPr>
                <a:r>
                  <a:rPr lang="tr-TR" altLang="tr-TR" sz="2400" dirty="0" smtClean="0">
                    <a:latin typeface="+mj-lt"/>
                  </a:rPr>
                  <a:t>Bir nokta koordinat düzlemi orijinine göre </a:t>
                </a:r>
                <a:r>
                  <a:rPr lang="en-US" altLang="tr-TR" sz="2400" dirty="0" smtClean="0">
                    <a:latin typeface="+mj-lt"/>
                  </a:rPr>
                  <a:t>(</a:t>
                </a:r>
                <a:r>
                  <a:rPr lang="en-US" altLang="tr-TR" sz="2400" i="1" dirty="0" smtClean="0">
                    <a:latin typeface="+mj-lt"/>
                  </a:rPr>
                  <a:t>x</a:t>
                </a:r>
                <a:r>
                  <a:rPr lang="en-US" altLang="tr-TR" sz="2400" i="1" dirty="0">
                    <a:latin typeface="+mj-lt"/>
                  </a:rPr>
                  <a:t>, y </a:t>
                </a:r>
                <a:r>
                  <a:rPr lang="en-US" altLang="tr-TR" sz="2400" dirty="0">
                    <a:latin typeface="+mj-lt"/>
                  </a:rPr>
                  <a:t>) </a:t>
                </a:r>
                <a:r>
                  <a:rPr lang="tr-TR" altLang="tr-TR" sz="2400" dirty="0" smtClean="0">
                    <a:latin typeface="+mj-lt"/>
                  </a:rPr>
                  <a:t>konumundan</a:t>
                </a:r>
                <a:r>
                  <a:rPr lang="en-US" altLang="tr-TR" sz="2400" dirty="0" smtClean="0">
                    <a:latin typeface="+mj-lt"/>
                  </a:rPr>
                  <a:t> </a:t>
                </a:r>
                <a:r>
                  <a:rPr lang="en-US" altLang="tr-TR" sz="2400" dirty="0">
                    <a:latin typeface="+mj-lt"/>
                  </a:rPr>
                  <a:t>(</a:t>
                </a:r>
                <a:r>
                  <a:rPr lang="en-US" altLang="tr-TR" sz="2400" i="1" dirty="0">
                    <a:latin typeface="+mj-lt"/>
                  </a:rPr>
                  <a:t>x', y</a:t>
                </a:r>
                <a:r>
                  <a:rPr lang="en-US" altLang="tr-TR" sz="2400" i="1" dirty="0" smtClean="0">
                    <a:latin typeface="+mj-lt"/>
                  </a:rPr>
                  <a:t>'</a:t>
                </a:r>
                <a:r>
                  <a:rPr lang="en-US" altLang="tr-TR" sz="2400" dirty="0" smtClean="0">
                    <a:latin typeface="+mj-lt"/>
                  </a:rPr>
                  <a:t>)  </a:t>
                </a:r>
                <a:r>
                  <a:rPr lang="tr-TR" altLang="tr-TR" sz="2400" dirty="0" smtClean="0">
                    <a:latin typeface="+mj-lt"/>
                  </a:rPr>
                  <a:t>konumuna </a:t>
                </a:r>
                <a14:m>
                  <m:oMath xmlns:m="http://schemas.openxmlformats.org/officeDocument/2006/math">
                    <m:r>
                      <a:rPr lang="tr-TR" altLang="tr-TR" sz="2400" i="1">
                        <a:latin typeface="Cambria Math" panose="02040503050406030204" pitchFamily="18" charset="0"/>
                        <a:ea typeface="Cambria Math"/>
                      </a:rPr>
                      <m:t>𝜃</m:t>
                    </m:r>
                    <m:r>
                      <a:rPr lang="tr-TR" altLang="tr-TR" sz="2400" i="1">
                        <a:latin typeface="Cambria Math" panose="02040503050406030204" pitchFamily="18" charset="0"/>
                        <a:ea typeface="Cambria Math"/>
                      </a:rPr>
                      <m:t> </m:t>
                    </m:r>
                  </m:oMath>
                </a14:m>
                <a:r>
                  <a:rPr lang="tr-TR" altLang="tr-TR" sz="2400" dirty="0" smtClean="0">
                    <a:latin typeface="+mj-lt"/>
                  </a:rPr>
                  <a:t>açısında döndürülmüştür. </a:t>
                </a:r>
              </a:p>
              <a:p>
                <a:pPr>
                  <a:spcBef>
                    <a:spcPts val="600"/>
                  </a:spcBef>
                </a:pPr>
                <a:r>
                  <a:rPr lang="tr-TR" altLang="tr-TR" sz="2400" dirty="0" smtClean="0">
                    <a:latin typeface="+mj-lt"/>
                  </a:rPr>
                  <a:t>Başlangıçta noktanın x ekseninden </a:t>
                </a:r>
                <a:r>
                  <a:rPr lang="tr-TR" altLang="tr-TR" sz="2400" dirty="0" err="1" smtClean="0">
                    <a:latin typeface="+mj-lt"/>
                  </a:rPr>
                  <a:t>açısal</a:t>
                </a:r>
                <a:r>
                  <a:rPr lang="tr-TR" altLang="tr-TR" sz="2400" dirty="0" smtClean="0">
                    <a:latin typeface="+mj-lt"/>
                  </a:rPr>
                  <a:t> farkı </a:t>
                </a:r>
                <a14:m>
                  <m:oMath xmlns:m="http://schemas.openxmlformats.org/officeDocument/2006/math">
                    <m:r>
                      <a:rPr lang="en-US" altLang="tr-TR" sz="2400" i="1" smtClean="0">
                        <a:latin typeface="Cambria Math" panose="02040503050406030204" pitchFamily="18" charset="0"/>
                        <a:ea typeface="Cambria Math"/>
                      </a:rPr>
                      <m:t>∅</m:t>
                    </m:r>
                  </m:oMath>
                </a14:m>
                <a:r>
                  <a:rPr lang="tr-TR" altLang="tr-TR" sz="2400" dirty="0" smtClean="0">
                    <a:latin typeface="+mj-lt"/>
                  </a:rPr>
                  <a:t> açısı kadardır.</a:t>
                </a:r>
              </a:p>
              <a:p>
                <a:pPr lvl="1">
                  <a:spcBef>
                    <a:spcPts val="600"/>
                  </a:spcBef>
                </a:pPr>
                <a:endParaRPr lang="tr-TR" altLang="tr-TR" sz="2400" dirty="0" smtClean="0">
                  <a:latin typeface="+mj-lt"/>
                </a:endParaRPr>
              </a:p>
            </p:txBody>
          </p:sp>
        </mc:Choice>
        <mc:Fallback xmlns="">
          <p:sp>
            <p:nvSpPr>
              <p:cNvPr id="4" name="İçerik Yer Tutucus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5536" y="1772816"/>
                <a:ext cx="5184576" cy="3221746"/>
              </a:xfrm>
              <a:blipFill>
                <a:blip r:embed="rId4"/>
                <a:stretch>
                  <a:fillRect l="-1647" t="-1515" b="-28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Dikdörtgen 1"/>
              <p:cNvSpPr/>
              <p:nvPr/>
            </p:nvSpPr>
            <p:spPr>
              <a:xfrm>
                <a:off x="35496" y="4994562"/>
                <a:ext cx="8208912" cy="7078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715963"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tr-TR" altLang="tr-TR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brk m:alnAt="7"/>
                            </m:rPr>
                            <a:rPr lang="tr-TR" altLang="tr-TR" sz="2000" i="1">
                              <a:latin typeface="Cambria Math"/>
                            </a:rPr>
                            <m:t>𝑥</m:t>
                          </m:r>
                        </m:e>
                        <m:sup>
                          <m:r>
                            <a:rPr lang="tr-TR" altLang="tr-TR" sz="2000" i="1">
                              <a:latin typeface="Cambria Math"/>
                            </a:rPr>
                            <m:t>′</m:t>
                          </m:r>
                        </m:sup>
                      </m:sSup>
                      <m:r>
                        <a:rPr lang="tr-TR" altLang="tr-TR" sz="2000">
                          <a:latin typeface="Cambria Math"/>
                        </a:rPr>
                        <m:t>=</m:t>
                      </m:r>
                      <m:r>
                        <m:rPr>
                          <m:sty m:val="p"/>
                        </m:rPr>
                        <a:rPr lang="tr-TR" altLang="tr-TR" sz="2000">
                          <a:latin typeface="Cambria Math"/>
                        </a:rPr>
                        <m:t>r</m:t>
                      </m:r>
                      <m:r>
                        <a:rPr lang="tr-TR" altLang="tr-TR" sz="2000">
                          <a:latin typeface="Cambria Math"/>
                        </a:rPr>
                        <m:t>.</m:t>
                      </m:r>
                      <m:r>
                        <m:rPr>
                          <m:sty m:val="p"/>
                        </m:rPr>
                        <a:rPr lang="tr-TR" altLang="tr-TR" sz="2000">
                          <a:latin typeface="Cambria Math"/>
                        </a:rPr>
                        <m:t>cos</m:t>
                      </m:r>
                      <m:d>
                        <m:dPr>
                          <m:ctrlPr>
                            <a:rPr lang="tr-TR" altLang="tr-TR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tr-TR" sz="2000" i="1">
                              <a:latin typeface="Cambria Math"/>
                              <a:ea typeface="Cambria Math"/>
                            </a:rPr>
                            <m:t>∅</m:t>
                          </m:r>
                          <m:r>
                            <a:rPr lang="tr-TR" altLang="tr-TR" sz="2000" i="1">
                              <a:latin typeface="Cambria Math"/>
                              <a:ea typeface="Cambria Math"/>
                            </a:rPr>
                            <m:t>+</m:t>
                          </m:r>
                          <m:r>
                            <a:rPr lang="tr-TR" altLang="tr-TR" sz="2000" i="1">
                              <a:latin typeface="Cambria Math"/>
                              <a:ea typeface="Cambria Math"/>
                            </a:rPr>
                            <m:t>𝜃</m:t>
                          </m:r>
                        </m:e>
                      </m:d>
                      <m:r>
                        <a:rPr lang="tr-TR" altLang="tr-TR" sz="2000" i="1">
                          <a:latin typeface="Cambria Math"/>
                        </a:rPr>
                        <m:t>=</m:t>
                      </m:r>
                      <m:r>
                        <a:rPr lang="tr-TR" altLang="tr-TR" sz="2000" i="1">
                          <a:latin typeface="Cambria Math"/>
                        </a:rPr>
                        <m:t>𝑟</m:t>
                      </m:r>
                      <m:r>
                        <a:rPr lang="tr-TR" altLang="tr-TR" sz="2000" i="1">
                          <a:latin typeface="Cambria Math"/>
                        </a:rPr>
                        <m:t>. </m:t>
                      </m:r>
                      <m:r>
                        <m:rPr>
                          <m:sty m:val="p"/>
                        </m:rPr>
                        <a:rPr lang="tr-TR" altLang="tr-TR" sz="2000">
                          <a:latin typeface="Cambria Math"/>
                        </a:rPr>
                        <m:t>cos</m:t>
                      </m:r>
                      <m:d>
                        <m:dPr>
                          <m:ctrlPr>
                            <a:rPr lang="tr-TR" altLang="tr-TR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tr-TR" sz="2000" i="1">
                              <a:latin typeface="Cambria Math"/>
                              <a:ea typeface="Cambria Math"/>
                            </a:rPr>
                            <m:t>∅</m:t>
                          </m:r>
                          <m:r>
                            <a:rPr lang="tr-TR" altLang="tr-TR" sz="2000" i="1">
                              <a:latin typeface="Cambria Math"/>
                              <a:ea typeface="Cambria Math"/>
                            </a:rPr>
                            <m:t>)</m:t>
                          </m:r>
                          <m:r>
                            <a:rPr lang="tr-TR" altLang="tr-TR" sz="2000" b="0" i="1" smtClean="0">
                              <a:latin typeface="Cambria Math"/>
                              <a:ea typeface="Cambria Math"/>
                            </a:rPr>
                            <m:t>.</m:t>
                          </m:r>
                          <m:r>
                            <m:rPr>
                              <m:sty m:val="p"/>
                            </m:rPr>
                            <a:rPr lang="tr-TR" altLang="tr-TR" sz="2000">
                              <a:latin typeface="Cambria Math"/>
                              <a:ea typeface="Cambria Math"/>
                            </a:rPr>
                            <m:t>cos</m:t>
                          </m:r>
                          <m:r>
                            <a:rPr lang="tr-TR" altLang="tr-TR" sz="2000" i="1">
                              <a:latin typeface="Cambria Math"/>
                              <a:ea typeface="Cambria Math"/>
                            </a:rPr>
                            <m:t>⁡(</m:t>
                          </m:r>
                          <m:r>
                            <a:rPr lang="tr-TR" altLang="tr-TR" sz="2000" i="1">
                              <a:latin typeface="Cambria Math"/>
                              <a:ea typeface="Cambria Math"/>
                            </a:rPr>
                            <m:t>𝜃</m:t>
                          </m:r>
                        </m:e>
                      </m:d>
                      <m:r>
                        <a:rPr lang="tr-TR" altLang="tr-TR" sz="2000" i="1">
                          <a:latin typeface="Cambria Math"/>
                          <a:ea typeface="Cambria Math"/>
                        </a:rPr>
                        <m:t>−</m:t>
                      </m:r>
                      <m:r>
                        <a:rPr lang="tr-TR" altLang="tr-TR" sz="2000" i="1">
                          <a:latin typeface="Cambria Math"/>
                        </a:rPr>
                        <m:t>𝑟</m:t>
                      </m:r>
                      <m:r>
                        <a:rPr lang="tr-TR" altLang="tr-TR" sz="2000" i="1">
                          <a:latin typeface="Cambria Math"/>
                        </a:rPr>
                        <m:t>. </m:t>
                      </m:r>
                      <m:r>
                        <m:rPr>
                          <m:sty m:val="p"/>
                        </m:rPr>
                        <a:rPr lang="tr-TR" altLang="tr-TR" sz="2000">
                          <a:latin typeface="Cambria Math"/>
                        </a:rPr>
                        <m:t>sin</m:t>
                      </m:r>
                      <m:d>
                        <m:dPr>
                          <m:ctrlPr>
                            <a:rPr lang="tr-TR" altLang="tr-TR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tr-TR" sz="2000" i="1">
                              <a:latin typeface="Cambria Math"/>
                              <a:ea typeface="Cambria Math"/>
                            </a:rPr>
                            <m:t>∅</m:t>
                          </m:r>
                          <m:r>
                            <a:rPr lang="tr-TR" altLang="tr-TR" sz="2000" i="1">
                              <a:latin typeface="Cambria Math"/>
                              <a:ea typeface="Cambria Math"/>
                            </a:rPr>
                            <m:t>)</m:t>
                          </m:r>
                          <m:r>
                            <a:rPr lang="tr-TR" altLang="tr-TR" sz="2000" b="0" i="0" smtClean="0">
                              <a:latin typeface="Cambria Math"/>
                              <a:ea typeface="Cambria Math"/>
                            </a:rPr>
                            <m:t>.</m:t>
                          </m:r>
                          <m:r>
                            <m:rPr>
                              <m:sty m:val="p"/>
                            </m:rPr>
                            <a:rPr lang="tr-TR" altLang="tr-TR" sz="2000">
                              <a:latin typeface="Cambria Math"/>
                              <a:ea typeface="Cambria Math"/>
                            </a:rPr>
                            <m:t>sin</m:t>
                          </m:r>
                          <m:r>
                            <a:rPr lang="tr-TR" altLang="tr-TR" sz="2000" i="1">
                              <a:latin typeface="Cambria Math"/>
                              <a:ea typeface="Cambria Math"/>
                            </a:rPr>
                            <m:t>⁡(</m:t>
                          </m:r>
                          <m:r>
                            <a:rPr lang="tr-TR" altLang="tr-TR" sz="2000" i="1">
                              <a:latin typeface="Cambria Math"/>
                              <a:ea typeface="Cambria Math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tr-TR" altLang="tr-TR" sz="2000" dirty="0"/>
              </a:p>
              <a:p>
                <a:pPr marL="715963" lvl="1" defTabSz="715963">
                  <a:tabLst>
                    <a:tab pos="715963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tr-TR" altLang="tr-TR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tr-TR" altLang="tr-TR" sz="2000" i="1">
                              <a:latin typeface="Cambria Math"/>
                            </a:rPr>
                            <m:t>𝑦</m:t>
                          </m:r>
                        </m:e>
                        <m:sup>
                          <m:r>
                            <a:rPr lang="tr-TR" altLang="tr-TR" sz="2000" i="1">
                              <a:latin typeface="Cambria Math"/>
                            </a:rPr>
                            <m:t>′</m:t>
                          </m:r>
                        </m:sup>
                      </m:sSup>
                      <m:r>
                        <a:rPr lang="tr-TR" altLang="tr-TR" sz="2000">
                          <a:latin typeface="Cambria Math"/>
                        </a:rPr>
                        <m:t>=</m:t>
                      </m:r>
                      <m:r>
                        <m:rPr>
                          <m:sty m:val="p"/>
                        </m:rPr>
                        <a:rPr lang="tr-TR" altLang="tr-TR" sz="2000">
                          <a:latin typeface="Cambria Math"/>
                        </a:rPr>
                        <m:t>r</m:t>
                      </m:r>
                      <m:r>
                        <a:rPr lang="tr-TR" altLang="tr-TR" sz="2000">
                          <a:latin typeface="Cambria Math"/>
                        </a:rPr>
                        <m:t>.</m:t>
                      </m:r>
                      <m:r>
                        <m:rPr>
                          <m:sty m:val="p"/>
                        </m:rPr>
                        <a:rPr lang="tr-TR" altLang="tr-TR" sz="2000">
                          <a:latin typeface="Cambria Math"/>
                        </a:rPr>
                        <m:t>sin</m:t>
                      </m:r>
                      <m:d>
                        <m:dPr>
                          <m:ctrlPr>
                            <a:rPr lang="tr-TR" altLang="tr-TR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tr-TR" sz="2000" i="1">
                              <a:latin typeface="Cambria Math"/>
                              <a:ea typeface="Cambria Math"/>
                            </a:rPr>
                            <m:t>∅</m:t>
                          </m:r>
                          <m:r>
                            <a:rPr lang="tr-TR" altLang="tr-TR" sz="2000" i="1">
                              <a:latin typeface="Cambria Math"/>
                              <a:ea typeface="Cambria Math"/>
                            </a:rPr>
                            <m:t>+</m:t>
                          </m:r>
                          <m:r>
                            <a:rPr lang="tr-TR" altLang="tr-TR" sz="2000" i="1">
                              <a:latin typeface="Cambria Math"/>
                              <a:ea typeface="Cambria Math"/>
                            </a:rPr>
                            <m:t>𝜃</m:t>
                          </m:r>
                        </m:e>
                      </m:d>
                      <m:r>
                        <a:rPr lang="tr-TR" altLang="tr-TR" sz="2000" b="0" i="1" smtClean="0">
                          <a:latin typeface="Cambria Math"/>
                        </a:rPr>
                        <m:t>=</m:t>
                      </m:r>
                      <m:r>
                        <a:rPr lang="tr-TR" altLang="tr-TR" sz="2000" i="1">
                          <a:latin typeface="Cambria Math"/>
                        </a:rPr>
                        <m:t>𝑟</m:t>
                      </m:r>
                      <m:r>
                        <a:rPr lang="tr-TR" altLang="tr-TR" sz="2000" i="1">
                          <a:latin typeface="Cambria Math"/>
                        </a:rPr>
                        <m:t>. </m:t>
                      </m:r>
                      <m:r>
                        <m:rPr>
                          <m:sty m:val="p"/>
                        </m:rPr>
                        <a:rPr lang="tr-TR" altLang="tr-TR" sz="2000" b="0" i="0" smtClean="0">
                          <a:latin typeface="Cambria Math"/>
                        </a:rPr>
                        <m:t>cos</m:t>
                      </m:r>
                      <m:d>
                        <m:dPr>
                          <m:ctrlPr>
                            <a:rPr lang="tr-TR" altLang="tr-TR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tr-TR" sz="2000" i="1">
                              <a:latin typeface="Cambria Math"/>
                              <a:ea typeface="Cambria Math"/>
                            </a:rPr>
                            <m:t>∅</m:t>
                          </m:r>
                          <m:r>
                            <a:rPr lang="tr-TR" altLang="tr-TR" sz="2000" i="1">
                              <a:latin typeface="Cambria Math"/>
                              <a:ea typeface="Cambria Math"/>
                            </a:rPr>
                            <m:t>)</m:t>
                          </m:r>
                          <m:r>
                            <a:rPr lang="tr-TR" altLang="tr-TR" sz="2000" b="0" i="0" smtClean="0">
                              <a:latin typeface="Cambria Math"/>
                              <a:ea typeface="Cambria Math"/>
                            </a:rPr>
                            <m:t>.</m:t>
                          </m:r>
                          <m:r>
                            <m:rPr>
                              <m:sty m:val="p"/>
                            </m:rPr>
                            <a:rPr lang="tr-TR" altLang="tr-TR" sz="2000" b="0" i="0" smtClean="0">
                              <a:latin typeface="Cambria Math"/>
                              <a:ea typeface="Cambria Math"/>
                            </a:rPr>
                            <m:t>sin</m:t>
                          </m:r>
                          <m:r>
                            <a:rPr lang="tr-TR" altLang="tr-TR" sz="2000" i="1">
                              <a:latin typeface="Cambria Math"/>
                              <a:ea typeface="Cambria Math"/>
                            </a:rPr>
                            <m:t>⁡(</m:t>
                          </m:r>
                          <m:r>
                            <a:rPr lang="tr-TR" altLang="tr-TR" sz="2000" i="1">
                              <a:latin typeface="Cambria Math"/>
                              <a:ea typeface="Cambria Math"/>
                            </a:rPr>
                            <m:t>𝜃</m:t>
                          </m:r>
                        </m:e>
                      </m:d>
                      <m:r>
                        <a:rPr lang="tr-TR" altLang="tr-TR" sz="2000" b="0" i="1" smtClean="0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tr-TR" altLang="tr-TR" sz="2000" i="1">
                          <a:latin typeface="Cambria Math"/>
                        </a:rPr>
                        <m:t>𝑟</m:t>
                      </m:r>
                      <m:r>
                        <a:rPr lang="tr-TR" altLang="tr-TR" sz="2000" i="1">
                          <a:latin typeface="Cambria Math"/>
                        </a:rPr>
                        <m:t>. </m:t>
                      </m:r>
                      <m:r>
                        <m:rPr>
                          <m:sty m:val="p"/>
                        </m:rPr>
                        <a:rPr lang="tr-TR" altLang="tr-TR" sz="2000" b="0" i="0" smtClean="0">
                          <a:latin typeface="Cambria Math"/>
                        </a:rPr>
                        <m:t>sin</m:t>
                      </m:r>
                      <m:d>
                        <m:dPr>
                          <m:ctrlPr>
                            <a:rPr lang="tr-TR" altLang="tr-TR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tr-TR" sz="2000" i="1">
                              <a:latin typeface="Cambria Math"/>
                              <a:ea typeface="Cambria Math"/>
                            </a:rPr>
                            <m:t>∅</m:t>
                          </m:r>
                          <m:r>
                            <a:rPr lang="tr-TR" altLang="tr-TR" sz="2000" i="1">
                              <a:latin typeface="Cambria Math"/>
                              <a:ea typeface="Cambria Math"/>
                            </a:rPr>
                            <m:t>)</m:t>
                          </m:r>
                          <m:r>
                            <a:rPr lang="tr-TR" altLang="tr-TR" sz="2000" b="0" i="0" smtClean="0">
                              <a:latin typeface="Cambria Math"/>
                              <a:ea typeface="Cambria Math"/>
                            </a:rPr>
                            <m:t>.</m:t>
                          </m:r>
                          <m:r>
                            <m:rPr>
                              <m:sty m:val="p"/>
                            </m:rPr>
                            <a:rPr lang="tr-TR" altLang="tr-TR" sz="2000" b="0" i="0" smtClean="0">
                              <a:latin typeface="Cambria Math"/>
                              <a:ea typeface="Cambria Math"/>
                            </a:rPr>
                            <m:t>cos</m:t>
                          </m:r>
                          <m:r>
                            <a:rPr lang="tr-TR" altLang="tr-TR" sz="2000" i="1">
                              <a:latin typeface="Cambria Math"/>
                              <a:ea typeface="Cambria Math"/>
                            </a:rPr>
                            <m:t>⁡(</m:t>
                          </m:r>
                          <m:r>
                            <a:rPr lang="tr-TR" altLang="tr-TR" sz="2000" i="1">
                              <a:latin typeface="Cambria Math"/>
                              <a:ea typeface="Cambria Math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tr-TR" altLang="tr-TR" sz="2000" dirty="0"/>
              </a:p>
            </p:txBody>
          </p:sp>
        </mc:Choice>
        <mc:Fallback xmlns="">
          <p:sp>
            <p:nvSpPr>
              <p:cNvPr id="2" name="Dikdörtgen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96" y="4994562"/>
                <a:ext cx="8208912" cy="707886"/>
              </a:xfrm>
              <a:prstGeom prst="rect">
                <a:avLst/>
              </a:prstGeom>
              <a:blipFill rotWithShape="1">
                <a:blip r:embed="rId5"/>
                <a:stretch>
                  <a:fillRect b="-7759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Dikdörtgen 5"/>
              <p:cNvSpPr/>
              <p:nvPr/>
            </p:nvSpPr>
            <p:spPr>
              <a:xfrm>
                <a:off x="5984573" y="1988840"/>
                <a:ext cx="2952329" cy="73424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tr-TR" altLang="tr-TR" sz="2000" b="0" i="0" smtClean="0">
                          <a:latin typeface="Cambria Math"/>
                        </a:rPr>
                        <m:t>x</m:t>
                      </m:r>
                      <m:r>
                        <a:rPr lang="tr-TR" altLang="tr-TR" sz="2000">
                          <a:latin typeface="Cambria Math"/>
                        </a:rPr>
                        <m:t>=</m:t>
                      </m:r>
                      <m:r>
                        <m:rPr>
                          <m:sty m:val="p"/>
                        </m:rPr>
                        <a:rPr lang="tr-TR" altLang="tr-TR" sz="2000">
                          <a:latin typeface="Cambria Math"/>
                        </a:rPr>
                        <m:t>r</m:t>
                      </m:r>
                      <m:r>
                        <a:rPr lang="tr-TR" altLang="tr-TR" sz="2000">
                          <a:latin typeface="Cambria Math"/>
                        </a:rPr>
                        <m:t>.</m:t>
                      </m:r>
                      <m:r>
                        <m:rPr>
                          <m:sty m:val="p"/>
                        </m:rPr>
                        <a:rPr lang="tr-TR" altLang="tr-TR" sz="2000">
                          <a:latin typeface="Cambria Math"/>
                        </a:rPr>
                        <m:t>cos</m:t>
                      </m:r>
                      <m:d>
                        <m:dPr>
                          <m:ctrlPr>
                            <a:rPr lang="tr-TR" altLang="tr-TR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tr-TR" sz="2000" i="1">
                              <a:latin typeface="Cambria Math"/>
                              <a:ea typeface="Cambria Math"/>
                            </a:rPr>
                            <m:t>∅</m:t>
                          </m:r>
                        </m:e>
                      </m:d>
                    </m:oMath>
                  </m:oMathPara>
                </a14:m>
                <a:endParaRPr lang="tr-TR" altLang="tr-TR" sz="2000" dirty="0"/>
              </a:p>
              <a:p>
                <a:pPr marL="0" lvl="1" defTabSz="715963">
                  <a:tabLst>
                    <a:tab pos="715963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tr-TR" altLang="tr-TR" sz="2000" b="0" i="0" smtClean="0">
                          <a:latin typeface="Cambria Math"/>
                        </a:rPr>
                        <m:t>y</m:t>
                      </m:r>
                      <m:r>
                        <a:rPr lang="tr-TR" altLang="tr-TR" sz="2000">
                          <a:latin typeface="Cambria Math"/>
                        </a:rPr>
                        <m:t>=</m:t>
                      </m:r>
                      <m:r>
                        <m:rPr>
                          <m:sty m:val="p"/>
                        </m:rPr>
                        <a:rPr lang="tr-TR" altLang="tr-TR" sz="2000">
                          <a:latin typeface="Cambria Math"/>
                        </a:rPr>
                        <m:t>r</m:t>
                      </m:r>
                      <m:r>
                        <a:rPr lang="tr-TR" altLang="tr-TR" sz="2000">
                          <a:latin typeface="Cambria Math"/>
                        </a:rPr>
                        <m:t>.</m:t>
                      </m:r>
                      <m:r>
                        <m:rPr>
                          <m:sty m:val="p"/>
                        </m:rPr>
                        <a:rPr lang="tr-TR" altLang="tr-TR" sz="2000">
                          <a:latin typeface="Cambria Math"/>
                        </a:rPr>
                        <m:t>sin</m:t>
                      </m:r>
                      <m:d>
                        <m:dPr>
                          <m:ctrlPr>
                            <a:rPr lang="tr-TR" altLang="tr-TR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tr-TR" sz="2000" i="1">
                              <a:latin typeface="Cambria Math"/>
                              <a:ea typeface="Cambria Math"/>
                            </a:rPr>
                            <m:t>∅</m:t>
                          </m:r>
                        </m:e>
                      </m:d>
                    </m:oMath>
                  </m:oMathPara>
                </a14:m>
                <a:endParaRPr lang="tr-TR" altLang="tr-TR" sz="2000" dirty="0"/>
              </a:p>
            </p:txBody>
          </p:sp>
        </mc:Choice>
        <mc:Fallback xmlns="">
          <p:sp>
            <p:nvSpPr>
              <p:cNvPr id="6" name="Dikdörtgen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4573" y="1988840"/>
                <a:ext cx="2952329" cy="734240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Dikdörtgen 6"/>
              <p:cNvSpPr/>
              <p:nvPr/>
            </p:nvSpPr>
            <p:spPr>
              <a:xfrm>
                <a:off x="35496" y="5745450"/>
                <a:ext cx="8208912" cy="7078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715963" lvl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tr-TR" altLang="tr-TR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brk m:alnAt="7"/>
                            </m:rPr>
                            <a:rPr lang="tr-TR" altLang="tr-TR" sz="2000" i="1">
                              <a:latin typeface="Cambria Math"/>
                            </a:rPr>
                            <m:t>𝑥</m:t>
                          </m:r>
                        </m:e>
                        <m:sup>
                          <m:r>
                            <a:rPr lang="tr-TR" altLang="tr-TR" sz="2000" i="1">
                              <a:latin typeface="Cambria Math"/>
                            </a:rPr>
                            <m:t>′</m:t>
                          </m:r>
                        </m:sup>
                      </m:sSup>
                      <m:r>
                        <a:rPr lang="tr-TR" altLang="tr-TR" sz="2000">
                          <a:latin typeface="Cambria Math"/>
                        </a:rPr>
                        <m:t>=</m:t>
                      </m:r>
                      <m:r>
                        <m:rPr>
                          <m:sty m:val="p"/>
                        </m:rPr>
                        <a:rPr lang="tr-TR" altLang="tr-TR" sz="2000">
                          <a:latin typeface="Cambria Math"/>
                        </a:rPr>
                        <m:t>r</m:t>
                      </m:r>
                      <m:r>
                        <a:rPr lang="tr-TR" altLang="tr-TR" sz="2000">
                          <a:latin typeface="Cambria Math"/>
                        </a:rPr>
                        <m:t>.</m:t>
                      </m:r>
                      <m:r>
                        <m:rPr>
                          <m:sty m:val="p"/>
                        </m:rPr>
                        <a:rPr lang="tr-TR" altLang="tr-TR" sz="2000">
                          <a:latin typeface="Cambria Math"/>
                        </a:rPr>
                        <m:t>cos</m:t>
                      </m:r>
                      <m:d>
                        <m:dPr>
                          <m:ctrlPr>
                            <a:rPr lang="tr-TR" altLang="tr-TR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tr-TR" sz="2000" i="1">
                              <a:latin typeface="Cambria Math"/>
                              <a:ea typeface="Cambria Math"/>
                            </a:rPr>
                            <m:t>∅</m:t>
                          </m:r>
                          <m:r>
                            <a:rPr lang="tr-TR" altLang="tr-TR" sz="2000" i="1">
                              <a:latin typeface="Cambria Math"/>
                              <a:ea typeface="Cambria Math"/>
                            </a:rPr>
                            <m:t>+</m:t>
                          </m:r>
                          <m:r>
                            <a:rPr lang="tr-TR" altLang="tr-TR" sz="2000" i="1">
                              <a:latin typeface="Cambria Math"/>
                              <a:ea typeface="Cambria Math"/>
                            </a:rPr>
                            <m:t>𝜃</m:t>
                          </m:r>
                        </m:e>
                      </m:d>
                      <m:r>
                        <a:rPr lang="tr-TR" altLang="tr-TR" sz="2000" i="1">
                          <a:latin typeface="Cambria Math"/>
                        </a:rPr>
                        <m:t>=</m:t>
                      </m:r>
                      <m:r>
                        <a:rPr lang="tr-TR" altLang="tr-TR" sz="2000" b="0" i="1" smtClean="0">
                          <a:latin typeface="Cambria Math"/>
                        </a:rPr>
                        <m:t>𝑥</m:t>
                      </m:r>
                      <m:r>
                        <a:rPr lang="tr-TR" altLang="tr-TR" sz="2000" i="1">
                          <a:latin typeface="Cambria Math"/>
                          <a:ea typeface="Cambria Math"/>
                        </a:rPr>
                        <m:t>.</m:t>
                      </m:r>
                      <m:func>
                        <m:funcPr>
                          <m:ctrlPr>
                            <a:rPr lang="tr-TR" altLang="tr-TR" sz="2000" b="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tr-TR" altLang="tr-TR" sz="2000">
                              <a:latin typeface="Cambria Math"/>
                              <a:ea typeface="Cambria Math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tr-TR" altLang="tr-TR" sz="20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tr-TR" altLang="tr-TR" sz="2000" i="1">
                                  <a:latin typeface="Cambria Math"/>
                                  <a:ea typeface="Cambria Math"/>
                                </a:rPr>
                                <m:t>𝜃</m:t>
                              </m:r>
                            </m:e>
                          </m:d>
                        </m:e>
                      </m:func>
                      <m:r>
                        <a:rPr lang="tr-TR" altLang="tr-TR" sz="2000" i="1">
                          <a:latin typeface="Cambria Math"/>
                          <a:ea typeface="Cambria Math"/>
                        </a:rPr>
                        <m:t>−</m:t>
                      </m:r>
                      <m:r>
                        <a:rPr lang="tr-TR" altLang="tr-TR" sz="2000" b="0" i="1" smtClean="0">
                          <a:latin typeface="Cambria Math"/>
                        </a:rPr>
                        <m:t>𝑦</m:t>
                      </m:r>
                      <m:r>
                        <a:rPr lang="tr-TR" altLang="tr-TR" sz="2000" b="0" i="0" smtClean="0">
                          <a:latin typeface="Cambria Math"/>
                        </a:rPr>
                        <m:t>.</m:t>
                      </m:r>
                      <m:r>
                        <m:rPr>
                          <m:sty m:val="p"/>
                        </m:rPr>
                        <a:rPr lang="tr-TR" altLang="tr-TR" sz="2000">
                          <a:latin typeface="Cambria Math"/>
                          <a:ea typeface="Cambria Math"/>
                        </a:rPr>
                        <m:t>sin</m:t>
                      </m:r>
                      <m:r>
                        <a:rPr lang="tr-TR" altLang="tr-TR" sz="2000" i="1">
                          <a:latin typeface="Cambria Math"/>
                          <a:ea typeface="Cambria Math"/>
                        </a:rPr>
                        <m:t>⁡(</m:t>
                      </m:r>
                      <m:r>
                        <a:rPr lang="tr-TR" altLang="tr-TR" sz="2000" i="1">
                          <a:latin typeface="Cambria Math"/>
                          <a:ea typeface="Cambria Math"/>
                        </a:rPr>
                        <m:t>𝜃</m:t>
                      </m:r>
                      <m:r>
                        <a:rPr lang="tr-TR" altLang="tr-TR" sz="2000" b="0" i="1" smtClean="0">
                          <a:latin typeface="Cambria Math"/>
                          <a:ea typeface="Cambria Math"/>
                        </a:rPr>
                        <m:t>)</m:t>
                      </m:r>
                    </m:oMath>
                  </m:oMathPara>
                </a14:m>
                <a:endParaRPr lang="tr-TR" altLang="tr-TR" sz="2000" dirty="0"/>
              </a:p>
              <a:p>
                <a:pPr marL="715963" lvl="1" defTabSz="715963">
                  <a:tabLst>
                    <a:tab pos="715963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tr-TR" altLang="tr-TR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tr-TR" altLang="tr-TR" sz="2000" i="1">
                              <a:latin typeface="Cambria Math"/>
                            </a:rPr>
                            <m:t>𝑦</m:t>
                          </m:r>
                        </m:e>
                        <m:sup>
                          <m:r>
                            <a:rPr lang="tr-TR" altLang="tr-TR" sz="2000" i="1">
                              <a:latin typeface="Cambria Math"/>
                            </a:rPr>
                            <m:t>′</m:t>
                          </m:r>
                        </m:sup>
                      </m:sSup>
                      <m:r>
                        <a:rPr lang="tr-TR" altLang="tr-TR" sz="2000">
                          <a:latin typeface="Cambria Math"/>
                        </a:rPr>
                        <m:t>=</m:t>
                      </m:r>
                      <m:r>
                        <m:rPr>
                          <m:sty m:val="p"/>
                        </m:rPr>
                        <a:rPr lang="tr-TR" altLang="tr-TR" sz="2000">
                          <a:latin typeface="Cambria Math"/>
                        </a:rPr>
                        <m:t>r</m:t>
                      </m:r>
                      <m:r>
                        <a:rPr lang="tr-TR" altLang="tr-TR" sz="2000">
                          <a:latin typeface="Cambria Math"/>
                        </a:rPr>
                        <m:t>.</m:t>
                      </m:r>
                      <m:r>
                        <m:rPr>
                          <m:sty m:val="p"/>
                        </m:rPr>
                        <a:rPr lang="tr-TR" altLang="tr-TR" sz="2000">
                          <a:latin typeface="Cambria Math"/>
                        </a:rPr>
                        <m:t>sin</m:t>
                      </m:r>
                      <m:d>
                        <m:dPr>
                          <m:ctrlPr>
                            <a:rPr lang="tr-TR" altLang="tr-TR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tr-TR" sz="2000" i="1">
                              <a:latin typeface="Cambria Math"/>
                              <a:ea typeface="Cambria Math"/>
                            </a:rPr>
                            <m:t>∅</m:t>
                          </m:r>
                          <m:r>
                            <a:rPr lang="tr-TR" altLang="tr-TR" sz="2000" i="1">
                              <a:latin typeface="Cambria Math"/>
                              <a:ea typeface="Cambria Math"/>
                            </a:rPr>
                            <m:t>+</m:t>
                          </m:r>
                          <m:r>
                            <a:rPr lang="tr-TR" altLang="tr-TR" sz="2000" i="1">
                              <a:latin typeface="Cambria Math"/>
                              <a:ea typeface="Cambria Math"/>
                            </a:rPr>
                            <m:t>𝜃</m:t>
                          </m:r>
                        </m:e>
                      </m:d>
                      <m:r>
                        <a:rPr lang="tr-TR" altLang="tr-TR" sz="2000" b="0" i="1" smtClean="0">
                          <a:latin typeface="Cambria Math"/>
                        </a:rPr>
                        <m:t>=</m:t>
                      </m:r>
                      <m:r>
                        <a:rPr lang="tr-TR" altLang="tr-TR" sz="2000" i="1">
                          <a:latin typeface="Cambria Math"/>
                        </a:rPr>
                        <m:t>𝑥</m:t>
                      </m:r>
                      <m:r>
                        <a:rPr lang="tr-TR" altLang="tr-TR" sz="2000" i="1">
                          <a:latin typeface="Cambria Math"/>
                          <a:ea typeface="Cambria Math"/>
                        </a:rPr>
                        <m:t>.</m:t>
                      </m:r>
                      <m:func>
                        <m:funcPr>
                          <m:ctrlPr>
                            <a:rPr lang="tr-TR" altLang="tr-TR" sz="20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tr-TR" altLang="tr-TR" sz="2000" b="0" i="0" smtClean="0">
                              <a:latin typeface="Cambria Math"/>
                              <a:ea typeface="Cambria Math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tr-TR" altLang="tr-TR" sz="20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tr-TR" altLang="tr-TR" sz="2000" i="1">
                                  <a:latin typeface="Cambria Math"/>
                                  <a:ea typeface="Cambria Math"/>
                                </a:rPr>
                                <m:t>𝜃</m:t>
                              </m:r>
                            </m:e>
                          </m:d>
                        </m:e>
                      </m:func>
                      <m:r>
                        <a:rPr lang="tr-TR" altLang="tr-TR" sz="2000" b="0" i="1" smtClean="0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tr-TR" altLang="tr-TR" sz="2000" i="1">
                          <a:latin typeface="Cambria Math"/>
                        </a:rPr>
                        <m:t>𝑦</m:t>
                      </m:r>
                      <m:r>
                        <a:rPr lang="tr-TR" altLang="tr-TR" sz="2000">
                          <a:latin typeface="Cambria Math"/>
                        </a:rPr>
                        <m:t>.</m:t>
                      </m:r>
                      <m:r>
                        <m:rPr>
                          <m:sty m:val="p"/>
                        </m:rPr>
                        <a:rPr lang="tr-TR" altLang="tr-TR" sz="2000" b="0" i="0" smtClean="0">
                          <a:latin typeface="Cambria Math"/>
                          <a:ea typeface="Cambria Math"/>
                        </a:rPr>
                        <m:t>cos</m:t>
                      </m:r>
                      <m:r>
                        <a:rPr lang="tr-TR" altLang="tr-TR" sz="2000" i="1">
                          <a:latin typeface="Cambria Math"/>
                          <a:ea typeface="Cambria Math"/>
                        </a:rPr>
                        <m:t>⁡(</m:t>
                      </m:r>
                      <m:r>
                        <a:rPr lang="tr-TR" altLang="tr-TR" sz="2000" i="1">
                          <a:latin typeface="Cambria Math"/>
                          <a:ea typeface="Cambria Math"/>
                        </a:rPr>
                        <m:t>𝜃</m:t>
                      </m:r>
                      <m:r>
                        <m:rPr>
                          <m:nor/>
                        </m:rPr>
                        <a:rPr lang="tr-TR" altLang="tr-TR" sz="2000" b="0" i="0" smtClean="0">
                          <a:latin typeface="Cambria Math"/>
                          <a:ea typeface="Cambria Math"/>
                        </a:rPr>
                        <m:t>)</m:t>
                      </m:r>
                    </m:oMath>
                  </m:oMathPara>
                </a14:m>
                <a:endParaRPr lang="tr-TR" altLang="tr-TR" sz="2000" dirty="0"/>
              </a:p>
            </p:txBody>
          </p:sp>
        </mc:Choice>
        <mc:Fallback xmlns="">
          <p:sp>
            <p:nvSpPr>
              <p:cNvPr id="7" name="Dikdörtgen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96" y="5745450"/>
                <a:ext cx="8208912" cy="707886"/>
              </a:xfrm>
              <a:prstGeom prst="rect">
                <a:avLst/>
              </a:prstGeom>
              <a:blipFill rotWithShape="1">
                <a:blip r:embed="rId7"/>
                <a:stretch>
                  <a:fillRect b="-6838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Metin kutusu 2"/>
              <p:cNvSpPr txBox="1"/>
              <p:nvPr/>
            </p:nvSpPr>
            <p:spPr>
              <a:xfrm>
                <a:off x="5984573" y="5796137"/>
                <a:ext cx="2955489" cy="10056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 sz="2000" b="1" i="1" smtClean="0">
                          <a:latin typeface="Cambria Math"/>
                        </a:rPr>
                        <m:t>𝐑</m:t>
                      </m:r>
                      <m:r>
                        <a:rPr lang="tr-TR" sz="2000" b="0" i="0" smtClean="0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tr-TR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tr-TR" sz="20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tr-TR" altLang="tr-TR" sz="2000" i="1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tr-TR" altLang="tr-TR" sz="2000">
                                        <a:latin typeface="Cambria Math"/>
                                        <a:ea typeface="Cambria Math"/>
                                      </a:rPr>
                                      <m:t>cos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tr-TR" altLang="tr-TR" sz="2000" i="1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tr-TR" altLang="tr-TR" sz="2000" i="1">
                                            <a:latin typeface="Cambria Math"/>
                                            <a:ea typeface="Cambria Math"/>
                                          </a:rPr>
                                          <m:t>𝜃</m:t>
                                        </m:r>
                                      </m:e>
                                    </m:d>
                                  </m:e>
                                </m:func>
                              </m:e>
                              <m:e>
                                <m:r>
                                  <a:rPr lang="tr-TR" sz="2000" b="0" i="1" smtClean="0">
                                    <a:latin typeface="Cambria Math"/>
                                  </a:rPr>
                                  <m:t>−</m:t>
                                </m:r>
                                <m:r>
                                  <m:rPr>
                                    <m:sty m:val="p"/>
                                  </m:rPr>
                                  <a:rPr lang="tr-TR" altLang="tr-TR" sz="2000">
                                    <a:latin typeface="Cambria Math"/>
                                    <a:ea typeface="Cambria Math"/>
                                  </a:rPr>
                                  <m:t>sin</m:t>
                                </m:r>
                                <m: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⁡(</m:t>
                                </m:r>
                                <m: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𝜃</m:t>
                                </m:r>
                                <m: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)</m:t>
                                </m:r>
                                <m:r>
                                  <m:rPr>
                                    <m:nor/>
                                  </m:rPr>
                                  <a:rPr lang="tr-TR" altLang="tr-TR" sz="2000" dirty="0"/>
                                  <m:t> 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tr-TR" altLang="tr-TR" sz="2000">
                                    <a:latin typeface="Cambria Math"/>
                                    <a:ea typeface="Cambria Math"/>
                                  </a:rPr>
                                  <m:t>sin</m:t>
                                </m:r>
                                <m: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⁡(</m:t>
                                </m:r>
                                <m: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𝜃</m:t>
                                </m:r>
                                <m: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)</m:t>
                                </m:r>
                                <m:r>
                                  <m:rPr>
                                    <m:nor/>
                                  </m:rPr>
                                  <a:rPr lang="tr-TR" altLang="tr-TR" sz="2000" dirty="0"/>
                                  <m:t> 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lang="tr-TR" altLang="tr-TR" sz="2000">
                                    <a:latin typeface="Cambria Math"/>
                                    <a:ea typeface="Cambria Math"/>
                                  </a:rPr>
                                  <m:t>cos</m:t>
                                </m:r>
                                <m: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⁡(</m:t>
                                </m:r>
                                <m: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𝜃</m:t>
                                </m:r>
                                <m:r>
                                  <m:rPr>
                                    <m:nor/>
                                  </m:rPr>
                                  <a:rPr lang="tr-TR" altLang="tr-TR" sz="2000">
                                    <a:latin typeface="Cambria Math"/>
                                    <a:ea typeface="Cambria Math"/>
                                  </a:rPr>
                                  <m:t>)</m:t>
                                </m:r>
                                <m:r>
                                  <m:rPr>
                                    <m:nor/>
                                  </m:rPr>
                                  <a:rPr lang="tr-TR" altLang="tr-TR" sz="2000" dirty="0"/>
                                  <m:t> 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tr-TR" sz="2000" dirty="0" smtClean="0"/>
              </a:p>
              <a:p>
                <a:endParaRPr lang="tr-TR" sz="2000" dirty="0"/>
              </a:p>
            </p:txBody>
          </p:sp>
        </mc:Choice>
        <mc:Fallback xmlns="">
          <p:sp>
            <p:nvSpPr>
              <p:cNvPr id="3" name="Metin kutusu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4573" y="5796137"/>
                <a:ext cx="2955489" cy="1005660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Dikdörtgen 4"/>
              <p:cNvSpPr/>
              <p:nvPr/>
            </p:nvSpPr>
            <p:spPr>
              <a:xfrm>
                <a:off x="7643345" y="2996952"/>
                <a:ext cx="119859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tr-TR" altLang="tr-TR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tr-TR" altLang="tr-TR" b="1">
                              <a:latin typeface="Cambria Math"/>
                            </a:rPr>
                            <m:t>𝐏</m:t>
                          </m:r>
                        </m:e>
                        <m:sup>
                          <m:r>
                            <a:rPr lang="tr-TR" altLang="tr-TR" i="1">
                              <a:latin typeface="Cambria Math"/>
                            </a:rPr>
                            <m:t>′</m:t>
                          </m:r>
                        </m:sup>
                      </m:sSup>
                      <m:r>
                        <a:rPr lang="tr-TR" altLang="tr-TR" i="1">
                          <a:latin typeface="Cambria Math"/>
                        </a:rPr>
                        <m:t>=</m:t>
                      </m:r>
                      <m:r>
                        <a:rPr lang="tr-TR" altLang="tr-TR" b="1" i="0" smtClean="0">
                          <a:latin typeface="Cambria Math"/>
                        </a:rPr>
                        <m:t>𝐑</m:t>
                      </m:r>
                      <m:r>
                        <a:rPr lang="tr-TR" altLang="tr-TR" b="1" i="0" smtClean="0">
                          <a:latin typeface="Cambria Math"/>
                        </a:rPr>
                        <m:t>.</m:t>
                      </m:r>
                      <m:r>
                        <a:rPr lang="tr-TR" altLang="tr-TR" b="1" i="0" smtClean="0">
                          <a:latin typeface="Cambria Math"/>
                        </a:rPr>
                        <m:t>𝐏</m:t>
                      </m:r>
                      <m:r>
                        <a:rPr lang="tr-TR" altLang="tr-TR" b="1">
                          <a:latin typeface="Cambria Math"/>
                        </a:rPr>
                        <m:t> </m:t>
                      </m:r>
                    </m:oMath>
                  </m:oMathPara>
                </a14:m>
                <a:endParaRPr lang="tr-TR" dirty="0"/>
              </a:p>
            </p:txBody>
          </p:sp>
        </mc:Choice>
        <mc:Fallback xmlns="">
          <p:sp>
            <p:nvSpPr>
              <p:cNvPr id="5" name="Dikdörtgen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3345" y="2996952"/>
                <a:ext cx="1198598" cy="369332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27252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7" grpId="0"/>
      <p:bldP spid="3" grpId="0"/>
      <p:bldP spid="5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r-TR" dirty="0" smtClean="0"/>
              <a:t>Homojen Dönüşüm Matrisi Bileşenleri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İçerik Yer Tutucusu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7500" lnSpcReduction="2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tr-TR" dirty="0" smtClean="0"/>
                  <a:t>Eğer bir dönüşüm matrisi dönmeye ilişkin kısmın tersi ile çarpılırsa koordinat sistemindeki x ve y eksenlerini ifade eden vektörler elde </a:t>
                </a:r>
                <a:r>
                  <a:rPr lang="tr-TR" smtClean="0"/>
                  <a:t>edilir.</a:t>
                </a:r>
              </a:p>
              <a:p>
                <a:pPr marL="0" indent="0">
                  <a:lnSpc>
                    <a:spcPct val="70000"/>
                  </a:lnSpc>
                  <a:spcBef>
                    <a:spcPts val="0"/>
                  </a:spcBef>
                  <a:buNone/>
                </a:pPr>
                <a:endParaRPr lang="tr-TR" altLang="tr-TR" i="1" smtClean="0">
                  <a:latin typeface="Cambria Math"/>
                  <a:ea typeface="Cambria Math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tr-TR" altLang="tr-TR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tr-TR" altLang="tr-TR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tr-TR" altLang="tr-TR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tr-TR" altLang="tr-T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tr-TR" altLang="tr-TR" i="1">
                                            <a:latin typeface="Cambria Math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tr-TR" altLang="tr-TR" i="1">
                                            <a:latin typeface="Cambria Math"/>
                                          </a:rPr>
                                          <m:t>𝑥𝑥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tr-TR" altLang="tr-T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tr-TR" altLang="tr-TR" i="1">
                                            <a:latin typeface="Cambria Math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tr-TR" altLang="tr-TR" i="1">
                                            <a:latin typeface="Cambria Math"/>
                                          </a:rPr>
                                          <m:t>𝑥𝑦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tr-TR" altLang="tr-TR" b="0" i="1" smtClean="0">
                                        <a:latin typeface="Cambria Math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tr-TR" altLang="tr-T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tr-TR" altLang="tr-TR" i="1">
                                            <a:latin typeface="Cambria Math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tr-TR" altLang="tr-TR" i="1">
                                            <a:latin typeface="Cambria Math"/>
                                          </a:rPr>
                                          <m:t>𝑦𝑥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tr-TR" altLang="tr-T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tr-TR" altLang="tr-TR" i="1">
                                            <a:latin typeface="Cambria Math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tr-TR" altLang="tr-TR" i="1">
                                            <a:latin typeface="Cambria Math"/>
                                          </a:rPr>
                                          <m:t>𝑦𝑦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tr-TR" altLang="tr-TR" b="0" i="1" smtClean="0">
                                        <a:latin typeface="Cambria Math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tr-TR" altLang="tr-TR" i="1">
                                        <a:latin typeface="Cambria Math"/>
                                        <a:ea typeface="Cambria Math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tr-TR" altLang="tr-TR" i="1">
                                        <a:latin typeface="Cambria Math"/>
                                        <a:ea typeface="Cambria Math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tr-TR" altLang="tr-TR" i="1">
                                        <a:latin typeface="Cambria Math"/>
                                        <a:ea typeface="Cambria Math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tr-TR" altLang="tr-TR" b="0" i="1" smtClean="0">
                              <a:latin typeface="Cambria Math"/>
                              <a:ea typeface="Cambria Math"/>
                            </a:rPr>
                            <m:t>−1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tr-TR" altLang="tr-TR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tr-TR" altLang="tr-TR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tr-TR" altLang="tr-T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altLang="tr-TR" i="1">
                                        <a:latin typeface="Cambria Math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tr-TR" altLang="tr-TR" i="1">
                                        <a:latin typeface="Cambria Math"/>
                                      </a:rPr>
                                      <m:t>𝑥𝑥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tr-TR" altLang="tr-T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altLang="tr-TR" i="1">
                                        <a:latin typeface="Cambria Math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tr-TR" altLang="tr-TR" i="1">
                                        <a:latin typeface="Cambria Math"/>
                                      </a:rPr>
                                      <m:t>𝑥𝑦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tr-TR" altLang="tr-TR" b="0" i="1" smtClean="0">
                                    <a:latin typeface="Cambria Math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tr-TR" altLang="tr-T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altLang="tr-TR" i="1">
                                        <a:latin typeface="Cambria Math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tr-TR" altLang="tr-TR" i="1">
                                        <a:latin typeface="Cambria Math"/>
                                      </a:rPr>
                                      <m:t>𝑦𝑥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tr-TR" altLang="tr-T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altLang="tr-TR" i="1">
                                        <a:latin typeface="Cambria Math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tr-TR" altLang="tr-TR" i="1">
                                        <a:latin typeface="Cambria Math"/>
                                      </a:rPr>
                                      <m:t>𝑦𝑦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tr-TR" altLang="tr-TR" b="0" i="1" smtClean="0">
                                    <a:latin typeface="Cambria Math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tr-TR" altLang="tr-TR" i="1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tr-TR" altLang="tr-TR" i="1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tr-TR" altLang="tr-TR" i="1">
                                    <a:latin typeface="Cambria Math"/>
                                    <a:ea typeface="Cambria Math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tr-TR" altLang="tr-TR" i="1" dirty="0" smtClean="0">
                  <a:latin typeface="Cambria Math"/>
                  <a:ea typeface="Cambria Math"/>
                </a:endParaRPr>
              </a:p>
              <a:p>
                <a:pPr marL="0" indent="0">
                  <a:buNone/>
                </a:pPr>
                <a:endParaRPr lang="tr-TR" altLang="tr-TR" i="1" dirty="0" smtClean="0">
                  <a:latin typeface="Cambria Math"/>
                  <a:ea typeface="Cambria Math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 altLang="tr-TR" b="0" i="0" smtClean="0">
                          <a:latin typeface="Cambria Math"/>
                          <a:ea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tr-TR" altLang="tr-TR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tr-TR" altLang="tr-TR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tr-TR" altLang="tr-T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altLang="tr-TR" i="1">
                                        <a:latin typeface="Cambria Math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tr-TR" altLang="tr-TR" i="1">
                                        <a:latin typeface="Cambria Math"/>
                                      </a:rPr>
                                      <m:t>𝑥𝑥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tr-TR" altLang="tr-T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altLang="tr-TR" i="1">
                                        <a:latin typeface="Cambria Math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tr-TR" altLang="tr-TR" i="1">
                                        <a:latin typeface="Cambria Math"/>
                                      </a:rPr>
                                      <m:t>𝑦𝑥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tr-TR" altLang="tr-TR" b="0" i="1" smtClean="0">
                                    <a:latin typeface="Cambria Math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tr-TR" altLang="tr-T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altLang="tr-TR" i="1">
                                        <a:latin typeface="Cambria Math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tr-TR" altLang="tr-TR" i="1">
                                        <a:latin typeface="Cambria Math"/>
                                      </a:rPr>
                                      <m:t>𝑥𝑦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tr-TR" altLang="tr-T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altLang="tr-TR" i="1">
                                        <a:latin typeface="Cambria Math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tr-TR" altLang="tr-TR" i="1">
                                        <a:latin typeface="Cambria Math"/>
                                      </a:rPr>
                                      <m:t>𝑦𝑦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tr-TR" altLang="tr-TR" b="0" i="1" smtClean="0">
                                    <a:latin typeface="Cambria Math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tr-TR" altLang="tr-TR" i="1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tr-TR" altLang="tr-TR" i="1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tr-TR" altLang="tr-TR" i="1">
                                    <a:latin typeface="Cambria Math"/>
                                    <a:ea typeface="Cambria Math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tr-TR" altLang="tr-TR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tr-TR" altLang="tr-TR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tr-TR" altLang="tr-T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altLang="tr-TR" i="1">
                                        <a:latin typeface="Cambria Math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tr-TR" altLang="tr-TR" i="1">
                                        <a:latin typeface="Cambria Math"/>
                                      </a:rPr>
                                      <m:t>𝑥𝑥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tr-TR" altLang="tr-T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altLang="tr-TR" i="1">
                                        <a:latin typeface="Cambria Math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tr-TR" altLang="tr-TR" i="1">
                                        <a:latin typeface="Cambria Math"/>
                                      </a:rPr>
                                      <m:t>𝑥𝑦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tr-TR" altLang="tr-TR" i="1">
                                    <a:latin typeface="Cambria Math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tr-TR" altLang="tr-T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altLang="tr-TR" i="1">
                                        <a:latin typeface="Cambria Math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tr-TR" altLang="tr-TR" i="1">
                                        <a:latin typeface="Cambria Math"/>
                                      </a:rPr>
                                      <m:t>𝑦𝑥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tr-TR" altLang="tr-T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altLang="tr-TR" i="1">
                                        <a:latin typeface="Cambria Math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tr-TR" altLang="tr-TR" i="1">
                                        <a:latin typeface="Cambria Math"/>
                                      </a:rPr>
                                      <m:t>𝑦𝑦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tr-TR" altLang="tr-TR" i="1">
                                    <a:latin typeface="Cambria Math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tr-TR" altLang="tr-TR" i="1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tr-TR" altLang="tr-TR" i="1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tr-TR" altLang="tr-TR" i="1">
                                    <a:latin typeface="Cambria Math"/>
                                    <a:ea typeface="Cambria Math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tr-TR" altLang="tr-TR" b="0" i="1" smtClean="0">
                          <a:latin typeface="Cambria Math"/>
                          <a:ea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tr-TR" altLang="tr-TR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tr-TR" altLang="tr-TR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tr-TR" altLang="tr-TR" b="0" i="1" smtClean="0">
                                    <a:latin typeface="Cambria Math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tr-TR" altLang="tr-TR" b="0" i="1" smtClean="0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tr-TR" altLang="tr-TR" i="1">
                                    <a:latin typeface="Cambria Math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tr-TR" altLang="tr-TR" b="0" i="1" smtClean="0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tr-TR" altLang="tr-TR" b="0" i="1" smtClean="0">
                                    <a:latin typeface="Cambria Math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tr-TR" altLang="tr-TR" i="1">
                                    <a:latin typeface="Cambria Math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tr-TR" altLang="tr-TR" i="1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tr-TR" altLang="tr-TR" i="1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tr-TR" altLang="tr-TR" i="1">
                                    <a:latin typeface="Cambria Math"/>
                                    <a:ea typeface="Cambria Math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tr-TR" altLang="tr-TR" b="0" i="1" smtClean="0"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en-US" altLang="tr-TR" b="0" i="1" smtClean="0">
                          <a:latin typeface="Cambria Math" panose="02040503050406030204" pitchFamily="18" charset="0"/>
                          <a:ea typeface="Cambria Math"/>
                        </a:rPr>
                        <m:t>𝐼</m:t>
                      </m:r>
                    </m:oMath>
                  </m:oMathPara>
                </a14:m>
                <a:endParaRPr lang="tr-TR" altLang="tr-TR" b="0" i="1" dirty="0" smtClean="0">
                  <a:latin typeface="Cambria Math"/>
                  <a:ea typeface="Cambria Math"/>
                </a:endParaRPr>
              </a:p>
              <a:p>
                <a:pPr lvl="2"/>
                <a:endParaRPr lang="en-US" dirty="0"/>
              </a:p>
            </p:txBody>
          </p:sp>
        </mc:Choice>
        <mc:Fallback xmlns="">
          <p:sp>
            <p:nvSpPr>
              <p:cNvPr id="3" name="İçerik Yer Tutucus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37" t="-1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Metin kutusu 7"/>
          <p:cNvSpPr txBox="1"/>
          <p:nvPr/>
        </p:nvSpPr>
        <p:spPr>
          <a:xfrm>
            <a:off x="5796136" y="4263693"/>
            <a:ext cx="11571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000" b="1" u="sng" smtClean="0"/>
              <a:t>x=u’</a:t>
            </a:r>
            <a:r>
              <a:rPr lang="tr-TR" sz="2000" b="1" smtClean="0"/>
              <a:t> </a:t>
            </a:r>
            <a:r>
              <a:rPr lang="tr-TR" sz="2000" b="1" u="sng" dirty="0" smtClean="0"/>
              <a:t>y=v’</a:t>
            </a:r>
            <a:endParaRPr lang="en-US" sz="2000" b="1" u="sng" dirty="0"/>
          </a:p>
        </p:txBody>
      </p:sp>
      <p:sp>
        <p:nvSpPr>
          <p:cNvPr id="9" name="Yuvarlatılmış Dikdörtgen 8"/>
          <p:cNvSpPr/>
          <p:nvPr/>
        </p:nvSpPr>
        <p:spPr>
          <a:xfrm>
            <a:off x="5868144" y="4663802"/>
            <a:ext cx="360845" cy="1213469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Yuvarlatılmış Dikdörtgen 9"/>
          <p:cNvSpPr/>
          <p:nvPr/>
        </p:nvSpPr>
        <p:spPr>
          <a:xfrm>
            <a:off x="6372200" y="4663802"/>
            <a:ext cx="360845" cy="1213469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548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tr-TR" altLang="tr-TR" dirty="0" smtClean="0"/>
              <a:t>İki Kartezyen Koordinat Sistemi Arasında Dönüşüm</a:t>
            </a:r>
            <a:endParaRPr lang="en-US" altLang="tr-TR" dirty="0" smtClean="0"/>
          </a:p>
        </p:txBody>
      </p:sp>
      <p:pic>
        <p:nvPicPr>
          <p:cNvPr id="73731" name="AADGHBX0.jpg" descr="AADGHBX0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36"/>
          <a:stretch/>
        </p:blipFill>
        <p:spPr bwMode="auto">
          <a:xfrm>
            <a:off x="4734016" y="3428999"/>
            <a:ext cx="3870431" cy="3093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İçerik Yer Tutucusu 2"/>
              <p:cNvSpPr>
                <a:spLocks noGrp="1"/>
              </p:cNvSpPr>
              <p:nvPr>
                <p:ph idx="1"/>
              </p:nvPr>
            </p:nvSpPr>
            <p:spPr>
              <a:xfrm>
                <a:off x="395536" y="1700808"/>
                <a:ext cx="8208912" cy="1224136"/>
              </a:xfrm>
            </p:spPr>
            <p:txBody>
              <a:bodyPr>
                <a:noAutofit/>
              </a:bodyPr>
              <a:lstStyle/>
              <a:p>
                <a:r>
                  <a:rPr lang="tr-TR" altLang="tr-TR" sz="2400" dirty="0" smtClean="0"/>
                  <a:t>Bir Kartezyen </a:t>
                </a:r>
                <a:r>
                  <a:rPr lang="en-US" altLang="tr-TR" sz="2400" i="1" dirty="0" smtClean="0"/>
                  <a:t>x</a:t>
                </a:r>
                <a:r>
                  <a:rPr lang="en-US" altLang="tr-TR" sz="2400" i="1" dirty="0"/>
                  <a:t>'</a:t>
                </a:r>
                <a:r>
                  <a:rPr lang="en-US" altLang="tr-TR" sz="2400" dirty="0"/>
                  <a:t> </a:t>
                </a:r>
                <a:r>
                  <a:rPr lang="en-US" altLang="tr-TR" sz="2400" i="1" dirty="0"/>
                  <a:t>y</a:t>
                </a:r>
                <a:r>
                  <a:rPr lang="en-US" altLang="tr-TR" sz="2400" i="1" dirty="0" smtClean="0"/>
                  <a:t>'</a:t>
                </a:r>
                <a:r>
                  <a:rPr lang="en-US" altLang="tr-TR" sz="2400" dirty="0" smtClean="0"/>
                  <a:t> </a:t>
                </a:r>
                <a:r>
                  <a:rPr lang="tr-TR" altLang="tr-TR" sz="2400" dirty="0" smtClean="0"/>
                  <a:t>koordinat sistemi için</a:t>
                </a:r>
              </a:p>
              <a:p>
                <a:pPr lvl="1"/>
                <a:r>
                  <a:rPr lang="tr-TR" altLang="tr-TR" sz="2000" dirty="0" smtClean="0"/>
                  <a:t>orijin </a:t>
                </a:r>
                <a:r>
                  <a:rPr lang="en-US" altLang="tr-TR" sz="2000" dirty="0" smtClean="0"/>
                  <a:t>(</a:t>
                </a:r>
                <a:r>
                  <a:rPr lang="en-US" altLang="tr-TR" sz="2000" i="1" dirty="0" smtClean="0"/>
                  <a:t>x</a:t>
                </a:r>
                <a:r>
                  <a:rPr lang="en-US" altLang="tr-TR" sz="2000" i="1" baseline="-25000" dirty="0" smtClean="0"/>
                  <a:t>0</a:t>
                </a:r>
                <a:r>
                  <a:rPr lang="tr-TR" altLang="tr-TR" sz="2000" i="1" baseline="-25000" dirty="0" smtClean="0"/>
                  <a:t> </a:t>
                </a:r>
                <a:r>
                  <a:rPr lang="en-US" altLang="tr-TR" sz="2000" i="1" dirty="0" smtClean="0"/>
                  <a:t>, </a:t>
                </a:r>
                <a:r>
                  <a:rPr lang="en-US" altLang="tr-TR" sz="2000" i="1" dirty="0"/>
                  <a:t>y</a:t>
                </a:r>
                <a:r>
                  <a:rPr lang="en-US" altLang="tr-TR" sz="2000" i="1" baseline="-25000" dirty="0"/>
                  <a:t>0</a:t>
                </a:r>
                <a:r>
                  <a:rPr lang="en-US" altLang="tr-TR" sz="2000" dirty="0" smtClean="0"/>
                  <a:t>)</a:t>
                </a:r>
                <a:r>
                  <a:rPr lang="tr-TR" altLang="tr-TR" sz="2000" dirty="0" smtClean="0"/>
                  <a:t> noktasındadır.</a:t>
                </a:r>
              </a:p>
              <a:p>
                <a:pPr lvl="1"/>
                <a:r>
                  <a:rPr lang="tr-TR" altLang="tr-TR" sz="2000" dirty="0" err="1" smtClean="0"/>
                  <a:t>xy</a:t>
                </a:r>
                <a:r>
                  <a:rPr lang="tr-TR" altLang="tr-TR" sz="2000" dirty="0" smtClean="0"/>
                  <a:t> Kartezyen sistemiyle arasındaki açı </a:t>
                </a:r>
                <a14:m>
                  <m:oMath xmlns:m="http://schemas.openxmlformats.org/officeDocument/2006/math">
                    <m:r>
                      <a:rPr lang="tr-TR" altLang="tr-TR" sz="2000" i="1">
                        <a:latin typeface="Cambria Math"/>
                        <a:ea typeface="Cambria Math"/>
                      </a:rPr>
                      <m:t>𝜃</m:t>
                    </m:r>
                  </m:oMath>
                </a14:m>
                <a:r>
                  <a:rPr lang="tr-TR" altLang="tr-TR" sz="2000" dirty="0" smtClean="0"/>
                  <a:t> kadardır</a:t>
                </a:r>
                <a:r>
                  <a:rPr lang="en-US" altLang="tr-TR" sz="2000" dirty="0" smtClean="0"/>
                  <a:t>.</a:t>
                </a:r>
                <a:endParaRPr lang="tr-TR" altLang="tr-TR" sz="2000" dirty="0" smtClean="0"/>
              </a:p>
              <a:p>
                <a:pPr marL="914400" lvl="1" indent="-457200">
                  <a:buFont typeface="+mj-lt"/>
                  <a:buAutoNum type="arabicPeriod"/>
                </a:pPr>
                <a:endParaRPr lang="tr-TR" altLang="tr-TR" sz="2000" dirty="0" smtClean="0"/>
              </a:p>
              <a:p>
                <a:pPr marL="457200" indent="-457200">
                  <a:buFont typeface="+mj-lt"/>
                  <a:buAutoNum type="arabicPeriod"/>
                </a:pPr>
                <a:endParaRPr lang="tr-TR" altLang="tr-TR" sz="2400" dirty="0" smtClean="0"/>
              </a:p>
            </p:txBody>
          </p:sp>
        </mc:Choice>
        <mc:Fallback xmlns="">
          <p:sp>
            <p:nvSpPr>
              <p:cNvPr id="4" name="İçerik Yer Tutucus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5536" y="1700808"/>
                <a:ext cx="8208912" cy="1224136"/>
              </a:xfrm>
              <a:blipFill rotWithShape="1">
                <a:blip r:embed="rId4"/>
                <a:stretch>
                  <a:fillRect l="-1040" t="-3980" b="-59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79262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r-TR" altLang="tr-TR" dirty="0"/>
              <a:t>İki Kartezyen Koordinat Sistemi Arasında </a:t>
            </a:r>
            <a:r>
              <a:rPr lang="tr-TR" altLang="tr-TR" dirty="0" smtClean="0"/>
              <a:t>Dönüşüm</a:t>
            </a:r>
            <a:endParaRPr lang="en-US" altLang="tr-TR" dirty="0" smtClean="0"/>
          </a:p>
        </p:txBody>
      </p:sp>
      <p:pic>
        <p:nvPicPr>
          <p:cNvPr id="75779" name="AADGHBY0.jpg" descr="AADGHBY0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21"/>
          <a:stretch/>
        </p:blipFill>
        <p:spPr bwMode="auto">
          <a:xfrm>
            <a:off x="5076056" y="3327676"/>
            <a:ext cx="3834896" cy="3275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İçerik Yer Tutucusu 2"/>
              <p:cNvSpPr>
                <a:spLocks noGrp="1"/>
              </p:cNvSpPr>
              <p:nvPr>
                <p:ph idx="1"/>
              </p:nvPr>
            </p:nvSpPr>
            <p:spPr>
              <a:xfrm>
                <a:off x="395536" y="1700808"/>
                <a:ext cx="8208912" cy="1656184"/>
              </a:xfrm>
            </p:spPr>
            <p:txBody>
              <a:bodyPr>
                <a:noAutofit/>
              </a:bodyPr>
              <a:lstStyle/>
              <a:p>
                <a:r>
                  <a:rPr lang="tr-TR" altLang="tr-TR" sz="2400" dirty="0" smtClean="0"/>
                  <a:t>Kartezyen </a:t>
                </a:r>
                <a:r>
                  <a:rPr lang="en-US" altLang="tr-TR" sz="2400" i="1" dirty="0"/>
                  <a:t>x'</a:t>
                </a:r>
                <a:r>
                  <a:rPr lang="en-US" altLang="tr-TR" sz="2400" dirty="0"/>
                  <a:t> </a:t>
                </a:r>
                <a:r>
                  <a:rPr lang="en-US" altLang="tr-TR" sz="2400" i="1" dirty="0"/>
                  <a:t>y'</a:t>
                </a:r>
                <a:r>
                  <a:rPr lang="en-US" altLang="tr-TR" sz="2400" dirty="0"/>
                  <a:t> </a:t>
                </a:r>
                <a:r>
                  <a:rPr lang="tr-TR" altLang="tr-TR" sz="2400" dirty="0"/>
                  <a:t>koordinat </a:t>
                </a:r>
                <a:r>
                  <a:rPr lang="tr-TR" altLang="tr-TR" sz="2400" dirty="0" smtClean="0"/>
                  <a:t>sisteminin</a:t>
                </a:r>
                <a:r>
                  <a:rPr lang="tr-TR" altLang="tr-TR" sz="2400" i="1" dirty="0" smtClean="0"/>
                  <a:t> </a:t>
                </a:r>
                <a:r>
                  <a:rPr lang="tr-TR" altLang="tr-TR" sz="2400" i="1" dirty="0" err="1" smtClean="0"/>
                  <a:t>xy</a:t>
                </a:r>
                <a:r>
                  <a:rPr lang="tr-TR" altLang="tr-TR" sz="2400" i="1" dirty="0" smtClean="0"/>
                  <a:t> </a:t>
                </a:r>
                <a:r>
                  <a:rPr lang="tr-TR" altLang="tr-TR" sz="2400" dirty="0" smtClean="0"/>
                  <a:t>koordinat sistemine dönüşümü için: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altLang="tr-TR" sz="2000" i="1" dirty="0"/>
                  <a:t>x'</a:t>
                </a:r>
                <a:r>
                  <a:rPr lang="en-US" altLang="tr-TR" sz="2000" dirty="0"/>
                  <a:t> </a:t>
                </a:r>
                <a:r>
                  <a:rPr lang="en-US" altLang="tr-TR" sz="2000" i="1" dirty="0"/>
                  <a:t>y'</a:t>
                </a:r>
                <a:r>
                  <a:rPr lang="en-US" altLang="tr-TR" sz="2000" dirty="0"/>
                  <a:t> </a:t>
                </a:r>
                <a:r>
                  <a:rPr lang="tr-TR" altLang="tr-TR" sz="2000" dirty="0" smtClean="0"/>
                  <a:t> sisteminin </a:t>
                </a:r>
                <a:r>
                  <a:rPr lang="tr-TR" altLang="tr-TR" sz="2000" dirty="0" err="1" smtClean="0"/>
                  <a:t>orjini</a:t>
                </a:r>
                <a:r>
                  <a:rPr lang="tr-TR" altLang="tr-TR" sz="2000" dirty="0" smtClean="0"/>
                  <a:t> </a:t>
                </a:r>
                <a:r>
                  <a:rPr lang="en-US" altLang="tr-TR" sz="2000" dirty="0"/>
                  <a:t>(</a:t>
                </a:r>
                <a:r>
                  <a:rPr lang="en-US" altLang="tr-TR" sz="2000" i="1" dirty="0"/>
                  <a:t>x</a:t>
                </a:r>
                <a:r>
                  <a:rPr lang="en-US" altLang="tr-TR" sz="2000" i="1" baseline="-25000" dirty="0"/>
                  <a:t>0</a:t>
                </a:r>
                <a:r>
                  <a:rPr lang="tr-TR" altLang="tr-TR" sz="2000" i="1" baseline="-25000" dirty="0"/>
                  <a:t> </a:t>
                </a:r>
                <a:r>
                  <a:rPr lang="en-US" altLang="tr-TR" sz="2000" i="1" dirty="0"/>
                  <a:t>, </a:t>
                </a:r>
                <a:r>
                  <a:rPr lang="en-US" altLang="tr-TR" sz="2000" i="1"/>
                  <a:t>y</a:t>
                </a:r>
                <a:r>
                  <a:rPr lang="en-US" altLang="tr-TR" sz="2000" i="1" baseline="-25000"/>
                  <a:t>0</a:t>
                </a:r>
                <a:r>
                  <a:rPr lang="en-US" altLang="tr-TR" sz="2000" smtClean="0"/>
                  <a:t>),</a:t>
                </a:r>
                <a:r>
                  <a:rPr lang="tr-TR" altLang="tr-TR" sz="2000" smtClean="0"/>
                  <a:t> </a:t>
                </a:r>
                <a:r>
                  <a:rPr lang="tr-TR" altLang="tr-TR" sz="2000" i="1" dirty="0" err="1" smtClean="0"/>
                  <a:t>xy</a:t>
                </a:r>
                <a:r>
                  <a:rPr lang="tr-TR" altLang="tr-TR" sz="2000" dirty="0" smtClean="0"/>
                  <a:t> sisteminin orijini (0,0)’a taşınır.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altLang="tr-TR" sz="2000" i="1" dirty="0"/>
                  <a:t>x'</a:t>
                </a:r>
                <a:r>
                  <a:rPr lang="en-US" altLang="tr-TR" sz="2000" dirty="0"/>
                  <a:t> </a:t>
                </a:r>
                <a:r>
                  <a:rPr lang="en-US" altLang="tr-TR" sz="2000" i="1" dirty="0"/>
                  <a:t>y'</a:t>
                </a:r>
                <a:r>
                  <a:rPr lang="en-US" altLang="tr-TR" sz="2000" dirty="0"/>
                  <a:t> </a:t>
                </a:r>
                <a:r>
                  <a:rPr lang="tr-TR" altLang="tr-TR" sz="2000" dirty="0"/>
                  <a:t> </a:t>
                </a:r>
                <a:r>
                  <a:rPr lang="tr-TR" altLang="tr-TR" sz="2000" dirty="0" smtClean="0"/>
                  <a:t>sistemi saat yönünde </a:t>
                </a:r>
                <a14:m>
                  <m:oMath xmlns:m="http://schemas.openxmlformats.org/officeDocument/2006/math">
                    <m:r>
                      <a:rPr lang="tr-TR" altLang="tr-TR" sz="2000" i="1">
                        <a:latin typeface="Cambria Math"/>
                        <a:ea typeface="Cambria Math"/>
                      </a:rPr>
                      <m:t>𝜃</m:t>
                    </m:r>
                  </m:oMath>
                </a14:m>
                <a:r>
                  <a:rPr lang="tr-TR" altLang="tr-TR" sz="2000" dirty="0" smtClean="0"/>
                  <a:t> açısında döndürülür.</a:t>
                </a:r>
              </a:p>
              <a:p>
                <a:pPr marL="914400" lvl="1" indent="-457200">
                  <a:buFont typeface="+mj-lt"/>
                  <a:buAutoNum type="arabicPeriod"/>
                </a:pPr>
                <a:endParaRPr lang="tr-TR" altLang="tr-TR" sz="2000" dirty="0" smtClean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Pre>
                        <m:sPrePr>
                          <m:ctrlPr>
                            <a:rPr lang="tr-TR" altLang="tr-TR" sz="2000" i="1">
                              <a:latin typeface="Cambria Math" panose="02040503050406030204" pitchFamily="18" charset="0"/>
                            </a:rPr>
                          </m:ctrlPr>
                        </m:sPrePr>
                        <m:sub>
                          <m:r>
                            <a:rPr lang="en-US" altLang="tr-TR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  <m:sup>
                          <m:sSup>
                            <m:sSupPr>
                              <m:ctrlPr>
                                <a:rPr lang="tr-TR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tr-TR" sz="2000" i="1">
                                  <a:latin typeface="Cambria Math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tr-TR" sz="2000" i="1">
                                  <a:latin typeface="Cambria Math"/>
                                </a:rPr>
                                <m:t>′</m:t>
                              </m:r>
                            </m:sup>
                          </m:sSup>
                          <m:sSup>
                            <m:sSupPr>
                              <m:ctrlPr>
                                <a:rPr lang="tr-TR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tr-TR" sz="2000" i="1">
                                  <a:latin typeface="Cambria Math"/>
                                </a:rPr>
                                <m:t>′</m:t>
                              </m:r>
                            </m:sup>
                          </m:sSup>
                        </m:sup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sz="2000" i="1">
                                  <a:latin typeface="Cambria Math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tr-TR" sz="2000" i="1">
                                  <a:latin typeface="Cambria Math"/>
                                </a:rPr>
                                <m:t>𝑥𝑦</m:t>
                              </m:r>
                            </m:sub>
                          </m:sSub>
                        </m:e>
                      </m:sPre>
                      <m:r>
                        <a:rPr lang="tr-TR" altLang="tr-TR" sz="2000" i="1">
                          <a:latin typeface="Cambria Math"/>
                        </a:rPr>
                        <m:t>=</m:t>
                      </m:r>
                      <m:r>
                        <a:rPr lang="tr-TR" altLang="tr-TR" sz="2000" b="1" i="1">
                          <a:latin typeface="Cambria Math"/>
                        </a:rPr>
                        <m:t>𝑹</m:t>
                      </m:r>
                      <m:r>
                        <m:rPr>
                          <m:nor/>
                        </m:rPr>
                        <a:rPr lang="en-US" altLang="tr-TR" sz="2000" dirty="0"/>
                        <m:t>(</m:t>
                      </m:r>
                      <m:r>
                        <a:rPr lang="tr-TR" altLang="tr-TR" sz="2000" i="1" dirty="0">
                          <a:latin typeface="Cambria Math"/>
                        </a:rPr>
                        <m:t>−</m:t>
                      </m:r>
                      <m:r>
                        <a:rPr lang="tr-TR" altLang="tr-TR" sz="2000" i="1">
                          <a:latin typeface="Cambria Math"/>
                          <a:ea typeface="Cambria Math"/>
                        </a:rPr>
                        <m:t>𝜃</m:t>
                      </m:r>
                      <m:r>
                        <m:rPr>
                          <m:nor/>
                        </m:rPr>
                        <a:rPr lang="en-US" altLang="tr-TR" sz="2000" dirty="0"/>
                        <m:t>)</m:t>
                      </m:r>
                      <m:r>
                        <a:rPr lang="tr-TR" sz="2000" b="1" i="1" dirty="0">
                          <a:latin typeface="Cambria Math"/>
                        </a:rPr>
                        <m:t>𝑻</m:t>
                      </m:r>
                      <m:r>
                        <a:rPr lang="en-US" altLang="tr-TR" sz="2000" i="1" dirty="0">
                          <a:latin typeface="Cambria Math"/>
                        </a:rPr>
                        <m:t>(</m:t>
                      </m:r>
                      <m:r>
                        <a:rPr lang="tr-TR" altLang="tr-TR" sz="2000" i="1" dirty="0">
                          <a:latin typeface="Cambria Math"/>
                        </a:rPr>
                        <m:t>−</m:t>
                      </m:r>
                      <m:r>
                        <a:rPr lang="en-US" altLang="tr-TR" sz="2000" i="1" dirty="0" err="1">
                          <a:latin typeface="Cambria Math"/>
                        </a:rPr>
                        <m:t>𝑥</m:t>
                      </m:r>
                      <m:r>
                        <a:rPr lang="tr-TR" altLang="tr-TR" sz="2000" i="1" baseline="-25000" dirty="0">
                          <a:latin typeface="Cambria Math"/>
                        </a:rPr>
                        <m:t>0</m:t>
                      </m:r>
                      <m:r>
                        <a:rPr lang="en-US" altLang="tr-TR" sz="2000" i="1" dirty="0">
                          <a:latin typeface="Cambria Math"/>
                        </a:rPr>
                        <m:t> , </m:t>
                      </m:r>
                      <m:r>
                        <a:rPr lang="tr-TR" altLang="tr-TR" sz="2000" i="1" dirty="0">
                          <a:latin typeface="Cambria Math"/>
                        </a:rPr>
                        <m:t>−</m:t>
                      </m:r>
                      <m:r>
                        <a:rPr lang="en-US" altLang="tr-TR" sz="2000" i="1" dirty="0" err="1">
                          <a:latin typeface="Cambria Math"/>
                        </a:rPr>
                        <m:t>𝑦</m:t>
                      </m:r>
                      <m:r>
                        <a:rPr lang="tr-TR" altLang="tr-TR" sz="2000" i="1" baseline="-25000" dirty="0">
                          <a:latin typeface="Cambria Math"/>
                        </a:rPr>
                        <m:t>0</m:t>
                      </m:r>
                      <m:r>
                        <a:rPr lang="en-US" altLang="tr-TR" sz="2000" i="1" dirty="0">
                          <a:latin typeface="Cambria Math"/>
                        </a:rPr>
                        <m:t> )</m:t>
                      </m:r>
                    </m:oMath>
                  </m:oMathPara>
                </a14:m>
                <a:endParaRPr lang="tr-TR" altLang="tr-TR" sz="2000" dirty="0" smtClean="0"/>
              </a:p>
              <a:p>
                <a14:m>
                  <m:oMath xmlns:m="http://schemas.openxmlformats.org/officeDocument/2006/math">
                    <m:sPre>
                      <m:sPrePr>
                        <m:ctrlPr>
                          <a:rPr lang="tr-TR" altLang="tr-TR" sz="2400" i="1">
                            <a:latin typeface="Cambria Math" panose="02040503050406030204" pitchFamily="18" charset="0"/>
                          </a:rPr>
                        </m:ctrlPr>
                      </m:sPrePr>
                      <m:sub>
                        <m:r>
                          <a:rPr lang="en-US" altLang="tr-TR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  <m:sup>
                        <m:sSup>
                          <m:sSupPr>
                            <m:ctrlPr>
                              <a:rPr lang="tr-TR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tr-TR" sz="2400" i="1">
                                <a:latin typeface="Cambria Math"/>
                              </a:rPr>
                              <m:t>𝑥</m:t>
                            </m:r>
                          </m:e>
                          <m:sup>
                            <m:r>
                              <a:rPr lang="tr-TR" sz="2400" i="1">
                                <a:latin typeface="Cambria Math"/>
                              </a:rPr>
                              <m:t>′</m:t>
                            </m:r>
                          </m:sup>
                        </m:sSup>
                        <m:sSup>
                          <m:sSupPr>
                            <m:ctrlPr>
                              <a:rPr lang="tr-TR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tr-TR" sz="2400" i="1">
                                <a:latin typeface="Cambria Math"/>
                              </a:rPr>
                              <m:t>′</m:t>
                            </m:r>
                          </m:sup>
                        </m:sSup>
                      </m:sup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tr-TR" sz="2400" i="1">
                                <a:latin typeface="Cambria Math"/>
                              </a:rPr>
                              <m:t>𝑀</m:t>
                            </m:r>
                          </m:e>
                          <m:sub>
                            <m:r>
                              <a:rPr lang="tr-TR" sz="2400" i="1">
                                <a:latin typeface="Cambria Math"/>
                              </a:rPr>
                              <m:t>𝑥𝑦</m:t>
                            </m:r>
                          </m:sub>
                        </m:sSub>
                      </m:e>
                    </m:sPre>
                  </m:oMath>
                </a14:m>
                <a:r>
                  <a:rPr lang="tr-TR" altLang="tr-TR" sz="2400" dirty="0" smtClean="0"/>
                  <a:t> </a:t>
                </a:r>
                <a:r>
                  <a:rPr lang="tr-TR" altLang="tr-TR" sz="2400" dirty="0" err="1" smtClean="0"/>
                  <a:t>xy</a:t>
                </a:r>
                <a:r>
                  <a:rPr lang="tr-TR" altLang="tr-TR" sz="2400" dirty="0" smtClean="0"/>
                  <a:t> koordinat sistemindeki</a:t>
                </a:r>
              </a:p>
              <a:p>
                <a:pPr marL="357188" indent="0">
                  <a:buNone/>
                </a:pPr>
                <a:r>
                  <a:rPr lang="tr-TR" altLang="tr-TR" sz="2400" dirty="0" smtClean="0"/>
                  <a:t>bir noktayı alıp </a:t>
                </a:r>
                <a:r>
                  <a:rPr lang="tr-TR" altLang="tr-TR" sz="2400" dirty="0" err="1" smtClean="0"/>
                  <a:t>x’y</a:t>
                </a:r>
                <a:r>
                  <a:rPr lang="tr-TR" altLang="tr-TR" sz="2400" dirty="0" smtClean="0"/>
                  <a:t>’ koordinat </a:t>
                </a:r>
              </a:p>
              <a:p>
                <a:pPr marL="357188" indent="0">
                  <a:buNone/>
                </a:pPr>
                <a:r>
                  <a:rPr lang="tr-TR" altLang="tr-TR" sz="2400" dirty="0" smtClean="0"/>
                  <a:t>sistemine taşıyan dönüşümdür.</a:t>
                </a:r>
                <a:endParaRPr lang="tr-TR" altLang="tr-TR" sz="2400" dirty="0"/>
              </a:p>
              <a:p>
                <a:pPr marL="457200" lvl="1" indent="0">
                  <a:buNone/>
                </a:pPr>
                <a:endParaRPr lang="tr-TR" altLang="tr-TR" sz="2000" dirty="0" smtClean="0"/>
              </a:p>
            </p:txBody>
          </p:sp>
        </mc:Choice>
        <mc:Fallback xmlns="">
          <p:sp>
            <p:nvSpPr>
              <p:cNvPr id="5" name="İçerik Yer Tutucus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5536" y="1700808"/>
                <a:ext cx="8208912" cy="1656184"/>
              </a:xfrm>
              <a:blipFill>
                <a:blip r:embed="rId4"/>
                <a:stretch>
                  <a:fillRect l="-1040" t="-2941" b="-1327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70612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r-TR" altLang="tr-TR" dirty="0"/>
              <a:t>İki Kartezyen Koordinat Sistemi </a:t>
            </a:r>
            <a:r>
              <a:rPr lang="tr-TR" altLang="tr-TR" dirty="0" smtClean="0"/>
              <a:t>Arasında Alternatif Dönüşüm</a:t>
            </a:r>
            <a:endParaRPr lang="en-US" altLang="tr-TR" dirty="0" smtClean="0"/>
          </a:p>
        </p:txBody>
      </p:sp>
      <p:pic>
        <p:nvPicPr>
          <p:cNvPr id="77827" name="AADGHBZ0.jpg" descr="AADGHBZ0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36"/>
          <a:stretch/>
        </p:blipFill>
        <p:spPr bwMode="auto">
          <a:xfrm>
            <a:off x="2411760" y="4149080"/>
            <a:ext cx="3861387" cy="2272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İçerik Yer Tutucusu 2"/>
              <p:cNvSpPr>
                <a:spLocks noGrp="1"/>
              </p:cNvSpPr>
              <p:nvPr>
                <p:ph idx="1"/>
              </p:nvPr>
            </p:nvSpPr>
            <p:spPr>
              <a:xfrm>
                <a:off x="395536" y="1700808"/>
                <a:ext cx="8208912" cy="2016224"/>
              </a:xfrm>
            </p:spPr>
            <p:txBody>
              <a:bodyPr>
                <a:noAutofit/>
              </a:bodyPr>
              <a:lstStyle/>
              <a:p>
                <a:r>
                  <a:rPr lang="en-US" altLang="tr-TR" sz="2400" dirty="0"/>
                  <a:t>P</a:t>
                </a:r>
                <a:r>
                  <a:rPr lang="en-US" altLang="tr-TR" sz="2400" baseline="-25000" dirty="0"/>
                  <a:t>0</a:t>
                </a:r>
                <a:r>
                  <a:rPr lang="en-US" altLang="tr-TR" sz="2400" dirty="0"/>
                  <a:t> = (</a:t>
                </a:r>
                <a:r>
                  <a:rPr lang="en-US" altLang="tr-TR" sz="2400" i="1" dirty="0" smtClean="0"/>
                  <a:t>x</a:t>
                </a:r>
                <a:r>
                  <a:rPr lang="en-US" altLang="tr-TR" sz="2400" i="1" baseline="-25000" dirty="0" smtClean="0"/>
                  <a:t>0</a:t>
                </a:r>
                <a:r>
                  <a:rPr lang="tr-TR" altLang="tr-TR" sz="2400" i="1" baseline="-25000" dirty="0" smtClean="0"/>
                  <a:t> </a:t>
                </a:r>
                <a:r>
                  <a:rPr lang="en-US" altLang="tr-TR" sz="2400" i="1" dirty="0" smtClean="0"/>
                  <a:t>, </a:t>
                </a:r>
                <a:r>
                  <a:rPr lang="en-US" altLang="tr-TR" sz="2400" i="1" dirty="0"/>
                  <a:t>y</a:t>
                </a:r>
                <a:r>
                  <a:rPr lang="en-US" altLang="tr-TR" sz="2400" i="1" baseline="-25000" dirty="0"/>
                  <a:t>0</a:t>
                </a:r>
                <a:r>
                  <a:rPr lang="en-US" altLang="tr-TR" sz="2400" dirty="0" smtClean="0"/>
                  <a:t>)</a:t>
                </a:r>
                <a:r>
                  <a:rPr lang="tr-TR" altLang="tr-TR" sz="2400" dirty="0" smtClean="0"/>
                  <a:t> orijinindeki</a:t>
                </a:r>
                <a:r>
                  <a:rPr lang="en-US" altLang="tr-TR" sz="2400" dirty="0" smtClean="0"/>
                  <a:t> </a:t>
                </a:r>
                <a:r>
                  <a:rPr lang="en-US" altLang="tr-TR" sz="2400" i="1" dirty="0" smtClean="0"/>
                  <a:t>x</a:t>
                </a:r>
                <a:r>
                  <a:rPr lang="en-US" altLang="tr-TR" sz="2400" i="1" dirty="0"/>
                  <a:t>'</a:t>
                </a:r>
                <a:r>
                  <a:rPr lang="en-US" altLang="tr-TR" sz="2400" dirty="0"/>
                  <a:t> </a:t>
                </a:r>
                <a:r>
                  <a:rPr lang="en-US" altLang="tr-TR" sz="2400" i="1" dirty="0"/>
                  <a:t>y</a:t>
                </a:r>
                <a:r>
                  <a:rPr lang="en-US" altLang="tr-TR" sz="2400" i="1" dirty="0" smtClean="0"/>
                  <a:t>'</a:t>
                </a:r>
                <a:r>
                  <a:rPr lang="en-US" altLang="tr-TR" sz="2400" dirty="0" smtClean="0"/>
                  <a:t> </a:t>
                </a:r>
                <a:r>
                  <a:rPr lang="tr-TR" altLang="tr-TR" sz="2400" smtClean="0"/>
                  <a:t>Kartezyen sistemi</a:t>
                </a:r>
                <a:r>
                  <a:rPr lang="en-US" altLang="tr-TR" sz="2400" smtClean="0"/>
                  <a:t>,</a:t>
                </a:r>
              </a:p>
              <a:p>
                <a:pPr lvl="1"/>
                <a:r>
                  <a:rPr lang="en-US" altLang="tr-TR" sz="2000" i="1" smtClean="0"/>
                  <a:t>y</a:t>
                </a:r>
                <a:r>
                  <a:rPr lang="en-US" altLang="tr-TR" sz="2000" i="1" dirty="0" smtClean="0"/>
                  <a:t>‘</a:t>
                </a:r>
                <a:r>
                  <a:rPr lang="tr-TR" altLang="tr-TR" sz="2000" dirty="0" smtClean="0"/>
                  <a:t> eksenine paralel olarak belirlenen bir </a:t>
                </a:r>
                <a:r>
                  <a:rPr lang="en-US" altLang="tr-TR" sz="2000" b="1" dirty="0" smtClean="0"/>
                  <a:t>V</a:t>
                </a:r>
                <a:r>
                  <a:rPr lang="tr-TR" altLang="tr-TR" sz="2000" dirty="0" smtClean="0"/>
                  <a:t> vektörü </a:t>
                </a:r>
                <a:r>
                  <a:rPr lang="tr-TR" altLang="tr-TR" sz="2000" smtClean="0"/>
                  <a:t>ve </a:t>
                </a:r>
                <a:endParaRPr lang="en-US" altLang="tr-TR" sz="2000" smtClean="0"/>
              </a:p>
              <a:p>
                <a:pPr lvl="1"/>
                <a:r>
                  <a:rPr lang="tr-TR" altLang="tr-TR" sz="2000" smtClean="0"/>
                  <a:t>buna </a:t>
                </a:r>
                <a:r>
                  <a:rPr lang="tr-TR" altLang="tr-TR" sz="2000" dirty="0" smtClean="0"/>
                  <a:t>90</a:t>
                </a:r>
                <a14:m>
                  <m:oMath xmlns:m="http://schemas.openxmlformats.org/officeDocument/2006/math">
                    <m:r>
                      <a:rPr lang="tr-TR" altLang="tr-TR" sz="2000" i="1" smtClean="0">
                        <a:latin typeface="Cambria Math"/>
                        <a:ea typeface="Cambria Math"/>
                      </a:rPr>
                      <m:t>°</m:t>
                    </m:r>
                  </m:oMath>
                </a14:m>
                <a:r>
                  <a:rPr lang="tr-TR" altLang="tr-TR" sz="2000" dirty="0" smtClean="0"/>
                  <a:t> dik olan </a:t>
                </a:r>
                <a:r>
                  <a:rPr lang="tr-TR" altLang="tr-TR" sz="2000" b="1" dirty="0" smtClean="0"/>
                  <a:t>U</a:t>
                </a:r>
                <a:r>
                  <a:rPr lang="tr-TR" altLang="tr-TR" sz="2000" dirty="0" smtClean="0"/>
                  <a:t> </a:t>
                </a:r>
                <a:r>
                  <a:rPr lang="tr-TR" altLang="tr-TR" sz="2000" smtClean="0"/>
                  <a:t>vektörünün </a:t>
                </a:r>
                <a:endParaRPr lang="en-US" altLang="tr-TR" sz="2000" smtClean="0"/>
              </a:p>
              <a:p>
                <a:pPr marL="339725" indent="0">
                  <a:buNone/>
                  <a:tabLst>
                    <a:tab pos="398463" algn="l"/>
                  </a:tabLst>
                </a:pPr>
                <a:r>
                  <a:rPr lang="tr-TR" altLang="tr-TR" sz="2400" smtClean="0"/>
                  <a:t>birim </a:t>
                </a:r>
                <a:r>
                  <a:rPr lang="tr-TR" altLang="tr-TR" sz="2400" dirty="0" smtClean="0"/>
                  <a:t>hallerinin oluşturduğu bir dönüşüm matrisi ile tanımlanabilir.</a:t>
                </a:r>
              </a:p>
              <a:p>
                <a:endParaRPr lang="tr-TR" altLang="tr-TR" sz="2400" dirty="0" smtClean="0"/>
              </a:p>
            </p:txBody>
          </p:sp>
        </mc:Choice>
        <mc:Fallback xmlns="">
          <p:sp>
            <p:nvSpPr>
              <p:cNvPr id="4" name="İçerik Yer Tutucus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5536" y="1700808"/>
                <a:ext cx="8208912" cy="2016224"/>
              </a:xfrm>
              <a:blipFill>
                <a:blip r:embed="rId4"/>
                <a:stretch>
                  <a:fillRect l="-1040" t="-2417" b="-57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5052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r-TR" altLang="tr-TR" dirty="0"/>
              <a:t>İki Kartezyen Koordinat Sistemi Arasında Alternatif Dönüşüm</a:t>
            </a:r>
            <a:endParaRPr lang="en-US" altLang="tr-TR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İçerik Yer Tutucusu 2"/>
              <p:cNvSpPr>
                <a:spLocks noGrp="1"/>
              </p:cNvSpPr>
              <p:nvPr>
                <p:ph idx="1"/>
              </p:nvPr>
            </p:nvSpPr>
            <p:spPr>
              <a:xfrm>
                <a:off x="395536" y="1700808"/>
                <a:ext cx="8496944" cy="1728192"/>
              </a:xfrm>
            </p:spPr>
            <p:txBody>
              <a:bodyPr>
                <a:noAutofit/>
              </a:bodyPr>
              <a:lstStyle/>
              <a:p>
                <a:r>
                  <a:rPr lang="en-US" altLang="tr-TR" sz="2000" b="1" dirty="0" smtClean="0"/>
                  <a:t>V</a:t>
                </a:r>
                <a:r>
                  <a:rPr lang="tr-TR" altLang="tr-TR" sz="2000" dirty="0"/>
                  <a:t> vektörü y’ ekseni üzerinde bir nokta olan </a:t>
                </a:r>
                <a:r>
                  <a:rPr lang="en-US" altLang="tr-TR" sz="2000" dirty="0"/>
                  <a:t>P</a:t>
                </a:r>
                <a:r>
                  <a:rPr lang="tr-TR" altLang="tr-TR" sz="2000" baseline="-25000" dirty="0"/>
                  <a:t>1</a:t>
                </a:r>
                <a:r>
                  <a:rPr lang="tr-TR" altLang="tr-TR" sz="2000" dirty="0"/>
                  <a:t>’den orijin </a:t>
                </a:r>
                <a:r>
                  <a:rPr lang="en-US" altLang="tr-TR" sz="2000" dirty="0"/>
                  <a:t>P</a:t>
                </a:r>
                <a:r>
                  <a:rPr lang="en-US" altLang="tr-TR" sz="2000" baseline="-25000" dirty="0"/>
                  <a:t>0</a:t>
                </a:r>
                <a:r>
                  <a:rPr lang="tr-TR" altLang="tr-TR" sz="2000" dirty="0"/>
                  <a:t>’</a:t>
                </a:r>
                <a:r>
                  <a:rPr lang="tr-TR" altLang="tr-TR" sz="2000" dirty="0" err="1"/>
                  <a:t>ın</a:t>
                </a:r>
                <a:r>
                  <a:rPr lang="tr-TR" altLang="tr-TR" sz="2000" dirty="0"/>
                  <a:t> çıkartılması ile bulunabilir</a:t>
                </a:r>
                <a:r>
                  <a:rPr lang="tr-TR" altLang="tr-TR" sz="2000"/>
                  <a:t>.  </a:t>
                </a:r>
                <a:r>
                  <a:rPr lang="tr-TR" altLang="tr-TR" sz="2000" smtClean="0"/>
                  <a:t>Burada </a:t>
                </a:r>
                <a:r>
                  <a:rPr lang="tr-TR" altLang="tr-TR" sz="2000" dirty="0"/>
                  <a:t>hem </a:t>
                </a:r>
                <a:r>
                  <a:rPr lang="en-US" altLang="tr-TR" sz="2000" dirty="0"/>
                  <a:t>P</a:t>
                </a:r>
                <a:r>
                  <a:rPr lang="tr-TR" altLang="tr-TR" sz="2000" baseline="-25000" dirty="0"/>
                  <a:t>1</a:t>
                </a:r>
                <a:r>
                  <a:rPr lang="tr-TR" altLang="tr-TR" sz="2000" i="1" dirty="0"/>
                  <a:t> </a:t>
                </a:r>
                <a:r>
                  <a:rPr lang="tr-TR" altLang="tr-TR" sz="2000" dirty="0"/>
                  <a:t>hem de</a:t>
                </a:r>
                <a:r>
                  <a:rPr lang="tr-TR" altLang="tr-TR" sz="2000" i="1" dirty="0"/>
                  <a:t> </a:t>
                </a:r>
                <a:r>
                  <a:rPr lang="en-US" altLang="tr-TR" sz="2000" dirty="0"/>
                  <a:t>P</a:t>
                </a:r>
                <a:r>
                  <a:rPr lang="tr-TR" altLang="tr-TR" sz="2000" baseline="-25000" dirty="0"/>
                  <a:t>0</a:t>
                </a:r>
                <a:r>
                  <a:rPr lang="tr-TR" altLang="tr-TR" sz="2000" dirty="0"/>
                  <a:t> </a:t>
                </a:r>
                <a:r>
                  <a:rPr lang="tr-TR" altLang="tr-TR" sz="2000" i="1" dirty="0"/>
                  <a:t>x</a:t>
                </a:r>
                <a:r>
                  <a:rPr lang="en-US" altLang="tr-TR" sz="2000" i="1" dirty="0"/>
                  <a:t>y </a:t>
                </a:r>
                <a:r>
                  <a:rPr lang="tr-TR" altLang="tr-TR" sz="2000" dirty="0"/>
                  <a:t>referans çerçevesinde tanımlıdır</a:t>
                </a:r>
                <a:r>
                  <a:rPr lang="tr-TR" altLang="tr-TR" sz="2000" dirty="0" smtClean="0"/>
                  <a:t>.</a:t>
                </a:r>
              </a:p>
              <a:p>
                <a:r>
                  <a:rPr lang="tr-TR" altLang="tr-TR" sz="2000" dirty="0" smtClean="0"/>
                  <a:t>Belirlenen </a:t>
                </a:r>
                <a:r>
                  <a:rPr lang="en-US" altLang="tr-TR" sz="2000" b="1" dirty="0"/>
                  <a:t>V</a:t>
                </a:r>
                <a:r>
                  <a:rPr lang="tr-TR" altLang="tr-TR" sz="2000" dirty="0"/>
                  <a:t> vektörü </a:t>
                </a:r>
                <a:r>
                  <a:rPr lang="tr-TR" altLang="tr-TR" sz="2000" dirty="0" smtClean="0"/>
                  <a:t>uzunluğuna bölünerek birim vektöre çevrilir.</a:t>
                </a:r>
              </a:p>
              <a:p>
                <a:pPr marL="893763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tr-TR" altLang="tr-TR" sz="2000" b="1" i="1" smtClean="0">
                          <a:latin typeface="Cambria Math"/>
                        </a:rPr>
                        <m:t>𝒗</m:t>
                      </m:r>
                      <m:r>
                        <a:rPr lang="tr-TR" altLang="tr-TR" sz="20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tr-TR" altLang="tr-TR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tr-TR" altLang="tr-TR" sz="2000" b="1" i="1" smtClean="0">
                              <a:latin typeface="Cambria Math"/>
                            </a:rPr>
                            <m:t>𝑽</m:t>
                          </m:r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tr-TR" altLang="tr-TR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tr-TR" altLang="tr-TR" sz="2000" b="1" i="1" smtClean="0">
                                  <a:latin typeface="Cambria Math"/>
                                </a:rPr>
                                <m:t>𝑽</m:t>
                              </m:r>
                            </m:e>
                          </m:d>
                        </m:den>
                      </m:f>
                      <m:r>
                        <a:rPr lang="tr-TR" altLang="tr-TR" sz="2000" b="0" i="1" smtClean="0">
                          <a:latin typeface="Cambria Math"/>
                        </a:rPr>
                        <m:t>=(</m:t>
                      </m:r>
                      <m:sSub>
                        <m:sSubPr>
                          <m:ctrlPr>
                            <a:rPr lang="tr-TR" altLang="tr-T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altLang="tr-TR" sz="2000" b="0" i="1" smtClean="0">
                              <a:latin typeface="Cambria Math"/>
                            </a:rPr>
                            <m:t>𝑣</m:t>
                          </m:r>
                        </m:e>
                        <m:sub>
                          <m:r>
                            <a:rPr lang="tr-TR" altLang="tr-TR" sz="2000" b="0" i="1" smtClean="0">
                              <a:latin typeface="Cambria Math"/>
                            </a:rPr>
                            <m:t>𝑥</m:t>
                          </m:r>
                        </m:sub>
                      </m:sSub>
                      <m:r>
                        <a:rPr lang="tr-TR" altLang="tr-TR" sz="2000" b="0" i="1" smtClean="0">
                          <a:latin typeface="Cambria Math"/>
                        </a:rPr>
                        <m:t>,</m:t>
                      </m:r>
                      <m:sSub>
                        <m:sSubPr>
                          <m:ctrlPr>
                            <a:rPr lang="tr-TR" altLang="tr-T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altLang="tr-TR" sz="2000" i="1">
                              <a:latin typeface="Cambria Math"/>
                            </a:rPr>
                            <m:t>𝑣</m:t>
                          </m:r>
                        </m:e>
                        <m:sub>
                          <m:r>
                            <a:rPr lang="tr-TR" altLang="tr-TR" sz="2000" b="0" i="1" smtClean="0">
                              <a:latin typeface="Cambria Math"/>
                            </a:rPr>
                            <m:t>𝑦</m:t>
                          </m:r>
                        </m:sub>
                      </m:sSub>
                      <m:r>
                        <a:rPr lang="tr-TR" altLang="tr-TR" sz="2000" b="0" i="0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tr-TR" altLang="tr-TR" sz="1800" dirty="0" smtClean="0"/>
              </a:p>
              <a:p>
                <a:pPr marL="0" indent="0">
                  <a:buNone/>
                </a:pPr>
                <a:endParaRPr lang="tr-TR" altLang="tr-TR" sz="2000" dirty="0"/>
              </a:p>
            </p:txBody>
          </p:sp>
        </mc:Choice>
        <mc:Fallback xmlns="">
          <p:sp>
            <p:nvSpPr>
              <p:cNvPr id="4" name="İçerik Yer Tutucus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5536" y="1700808"/>
                <a:ext cx="8496944" cy="1728192"/>
              </a:xfrm>
              <a:blipFill>
                <a:blip r:embed="rId3"/>
                <a:stretch>
                  <a:fillRect l="-646" t="-17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AADGHCA0.jpg" descr="AADGHCA0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393"/>
          <a:stretch/>
        </p:blipFill>
        <p:spPr bwMode="auto">
          <a:xfrm>
            <a:off x="5004048" y="3861048"/>
            <a:ext cx="3792556" cy="286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İçerik Yer Tutucusu 2"/>
              <p:cNvSpPr txBox="1">
                <a:spLocks/>
              </p:cNvSpPr>
              <p:nvPr/>
            </p:nvSpPr>
            <p:spPr>
              <a:xfrm>
                <a:off x="395536" y="3429000"/>
                <a:ext cx="4682075" cy="158417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tr-TR" sz="2000" i="1" dirty="0" smtClean="0"/>
                  <a:t>x</a:t>
                </a:r>
                <a:r>
                  <a:rPr lang="en-US" altLang="tr-TR" sz="2000" i="1" dirty="0"/>
                  <a:t>'</a:t>
                </a:r>
                <a:r>
                  <a:rPr lang="en-US" altLang="tr-TR" sz="2000" dirty="0"/>
                  <a:t> </a:t>
                </a:r>
                <a:r>
                  <a:rPr lang="tr-TR" altLang="tr-TR" sz="2000" dirty="0" smtClean="0"/>
                  <a:t>yönündeki </a:t>
                </a:r>
                <a:r>
                  <a:rPr lang="tr-TR" altLang="tr-TR" sz="2000" b="1" dirty="0" smtClean="0"/>
                  <a:t>U</a:t>
                </a:r>
                <a:r>
                  <a:rPr lang="en-US" altLang="tr-TR" sz="2000" b="1" dirty="0" smtClean="0"/>
                  <a:t> </a:t>
                </a:r>
                <a:r>
                  <a:rPr lang="tr-TR" altLang="tr-TR" sz="2000" dirty="0" smtClean="0"/>
                  <a:t>vektörü ise 90</a:t>
                </a:r>
                <a14:m>
                  <m:oMath xmlns:m="http://schemas.openxmlformats.org/officeDocument/2006/math">
                    <m:r>
                      <a:rPr lang="tr-TR" altLang="tr-TR" sz="2000" i="1" smtClean="0">
                        <a:latin typeface="Cambria Math"/>
                        <a:ea typeface="Cambria Math"/>
                      </a:rPr>
                      <m:t>°</m:t>
                    </m:r>
                  </m:oMath>
                </a14:m>
                <a:r>
                  <a:rPr lang="tr-TR" altLang="tr-TR" sz="2000" dirty="0" smtClean="0"/>
                  <a:t> saat yönünde dönüşe göre belirlenir.</a:t>
                </a:r>
              </a:p>
              <a:p>
                <a:pPr marL="893763" lvl="1" indent="0">
                  <a:spcAft>
                    <a:spcPts val="600"/>
                  </a:spcAft>
                  <a:buNone/>
                </a:pPr>
                <a14:m>
                  <m:oMath xmlns:m="http://schemas.openxmlformats.org/officeDocument/2006/math">
                    <m:r>
                      <a:rPr lang="tr-TR" altLang="tr-TR" sz="1800" b="1" i="1" smtClean="0">
                        <a:latin typeface="Cambria Math"/>
                      </a:rPr>
                      <m:t>𝒖</m:t>
                    </m:r>
                    <m:r>
                      <a:rPr lang="tr-TR" altLang="tr-TR" sz="1800" i="1">
                        <a:latin typeface="Cambria Math"/>
                      </a:rPr>
                      <m:t>=</m:t>
                    </m:r>
                    <m:r>
                      <a:rPr lang="tr-TR" altLang="tr-TR" sz="1800" i="1" smtClean="0">
                        <a:latin typeface="Cambria Math"/>
                      </a:rPr>
                      <m:t> </m:t>
                    </m:r>
                    <m:r>
                      <a:rPr lang="tr-TR" altLang="tr-TR" sz="1800" i="1">
                        <a:latin typeface="Cambria Math"/>
                      </a:rPr>
                      <m:t>(</m:t>
                    </m:r>
                    <m:sSub>
                      <m:sSubPr>
                        <m:ctrlPr>
                          <a:rPr lang="tr-TR" altLang="tr-TR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altLang="tr-TR" sz="1800" i="1">
                            <a:latin typeface="Cambria Math"/>
                          </a:rPr>
                          <m:t>𝑣</m:t>
                        </m:r>
                      </m:e>
                      <m:sub>
                        <m:r>
                          <a:rPr lang="tr-TR" altLang="tr-TR" sz="1800" i="1">
                            <a:latin typeface="Cambria Math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tr-TR" altLang="tr-TR" sz="1800" dirty="0" smtClean="0"/>
                  <a:t>,</a:t>
                </a:r>
                <a:r>
                  <a:rPr lang="tr-TR" altLang="tr-TR" sz="1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tr-TR" altLang="tr-TR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altLang="tr-TR" sz="1800" b="0" i="1" smtClean="0">
                            <a:latin typeface="Cambria Math"/>
                          </a:rPr>
                          <m:t>−</m:t>
                        </m:r>
                        <m:r>
                          <a:rPr lang="tr-TR" altLang="tr-TR" sz="1800" i="1">
                            <a:latin typeface="Cambria Math"/>
                          </a:rPr>
                          <m:t>𝑣</m:t>
                        </m:r>
                      </m:e>
                      <m:sub>
                        <m:r>
                          <a:rPr lang="tr-TR" altLang="tr-TR" sz="1800" i="1">
                            <a:latin typeface="Cambria Math"/>
                          </a:rPr>
                          <m:t>𝑥</m:t>
                        </m:r>
                      </m:sub>
                    </m:sSub>
                    <m:r>
                      <a:rPr lang="tr-TR" altLang="tr-TR" sz="1800">
                        <a:latin typeface="Cambria Math"/>
                      </a:rPr>
                      <m:t>)</m:t>
                    </m:r>
                    <m:r>
                      <a:rPr lang="tr-TR" altLang="tr-TR" sz="1800" b="0" i="1" smtClean="0">
                        <a:latin typeface="Cambria Math"/>
                      </a:rPr>
                      <m:t>=</m:t>
                    </m:r>
                    <m:r>
                      <a:rPr lang="tr-TR" altLang="tr-TR" sz="1800" i="1">
                        <a:latin typeface="Cambria Math"/>
                      </a:rPr>
                      <m:t>(</m:t>
                    </m:r>
                    <m:sSub>
                      <m:sSubPr>
                        <m:ctrlPr>
                          <a:rPr lang="tr-TR" altLang="tr-TR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altLang="tr-TR" sz="1800" b="0" i="1" smtClean="0">
                            <a:latin typeface="Cambria Math"/>
                          </a:rPr>
                          <m:t>𝑢</m:t>
                        </m:r>
                      </m:e>
                      <m:sub>
                        <m:r>
                          <a:rPr lang="tr-TR" altLang="tr-TR" sz="1800" b="0" i="1" smtClean="0">
                            <a:latin typeface="Cambria Math"/>
                          </a:rPr>
                          <m:t>𝑥</m:t>
                        </m:r>
                      </m:sub>
                    </m:sSub>
                    <m:r>
                      <m:rPr>
                        <m:nor/>
                      </m:rPr>
                      <a:rPr lang="tr-TR" altLang="tr-TR" sz="1800" dirty="0"/>
                      <m:t>, </m:t>
                    </m:r>
                    <m:sSub>
                      <m:sSubPr>
                        <m:ctrlPr>
                          <a:rPr lang="tr-TR" altLang="tr-TR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altLang="tr-TR" sz="1800" b="0" i="1" smtClean="0">
                            <a:latin typeface="Cambria Math"/>
                          </a:rPr>
                          <m:t>𝑢</m:t>
                        </m:r>
                      </m:e>
                      <m:sub>
                        <m:r>
                          <a:rPr lang="tr-TR" altLang="tr-TR" sz="1800" b="0" i="1" smtClean="0">
                            <a:latin typeface="Cambria Math"/>
                          </a:rPr>
                          <m:t>𝑦</m:t>
                        </m:r>
                      </m:sub>
                    </m:sSub>
                    <m:r>
                      <a:rPr lang="tr-TR" altLang="tr-TR" sz="1800">
                        <a:latin typeface="Cambria Math"/>
                      </a:rPr>
                      <m:t>)</m:t>
                    </m:r>
                  </m:oMath>
                </a14:m>
                <a:endParaRPr lang="tr-TR" altLang="tr-TR" sz="1800" dirty="0"/>
              </a:p>
              <a:p>
                <a:r>
                  <a:rPr lang="en-US" altLang="tr-TR" sz="2000" i="1" dirty="0" smtClean="0"/>
                  <a:t>x</a:t>
                </a:r>
                <a:r>
                  <a:rPr lang="en-US" altLang="tr-TR" sz="2000" i="1" dirty="0"/>
                  <a:t>'</a:t>
                </a:r>
                <a:r>
                  <a:rPr lang="en-US" altLang="tr-TR" sz="2000" dirty="0"/>
                  <a:t> </a:t>
                </a:r>
                <a:r>
                  <a:rPr lang="en-US" altLang="tr-TR" sz="2000" i="1" dirty="0"/>
                  <a:t>y'</a:t>
                </a:r>
                <a:r>
                  <a:rPr lang="tr-TR" altLang="tr-TR" sz="2000" dirty="0"/>
                  <a:t> </a:t>
                </a:r>
                <a:r>
                  <a:rPr lang="tr-TR" altLang="tr-TR" sz="2000" dirty="0" smtClean="0"/>
                  <a:t>eksenlerini </a:t>
                </a:r>
                <a:r>
                  <a:rPr lang="en-US" altLang="tr-TR" sz="2000" i="1" dirty="0" err="1"/>
                  <a:t>xy</a:t>
                </a:r>
                <a:r>
                  <a:rPr lang="tr-TR" altLang="tr-TR" sz="2000" dirty="0"/>
                  <a:t> </a:t>
                </a:r>
                <a:r>
                  <a:rPr lang="tr-TR" altLang="tr-TR" sz="2000" dirty="0" smtClean="0"/>
                  <a:t>sistemine hizalayan dönüşüm bulunur. </a:t>
                </a:r>
                <a:endParaRPr lang="tr-TR" altLang="tr-TR" sz="2000" dirty="0"/>
              </a:p>
              <a:p>
                <a:pPr marL="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Pre>
                        <m:sPrePr>
                          <m:ctrlPr>
                            <a:rPr lang="tr-TR" altLang="tr-TR" sz="1800" i="1">
                              <a:latin typeface="Cambria Math" panose="02040503050406030204" pitchFamily="18" charset="0"/>
                            </a:rPr>
                          </m:ctrlPr>
                        </m:sPrePr>
                        <m:sub>
                          <m:r>
                            <a:rPr lang="en-US" altLang="tr-TR" sz="1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  <m:sup>
                          <m:sSup>
                            <m:sSupPr>
                              <m:ctrlPr>
                                <a:rPr lang="tr-TR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tr-TR" sz="1800" i="1">
                                  <a:latin typeface="Cambria Math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tr-TR" sz="1800" i="1">
                                  <a:latin typeface="Cambria Math"/>
                                </a:rPr>
                                <m:t>′</m:t>
                              </m:r>
                            </m:sup>
                          </m:sSup>
                          <m:r>
                            <a:rPr lang="tr-TR" sz="1800" i="1">
                              <a:latin typeface="Cambria Math"/>
                            </a:rPr>
                            <m:t>𝑦</m:t>
                          </m:r>
                          <m:r>
                            <a:rPr lang="tr-TR" sz="1800" i="1">
                              <a:latin typeface="Cambria Math"/>
                            </a:rPr>
                            <m:t>′</m:t>
                          </m:r>
                        </m:sup>
                        <m:e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sz="1800" i="1">
                                  <a:latin typeface="Cambria Math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tr-TR" sz="1800" i="1">
                                  <a:latin typeface="Cambria Math"/>
                                </a:rPr>
                                <m:t>𝑥𝑦</m:t>
                              </m:r>
                            </m:sub>
                          </m:sSub>
                        </m:e>
                      </m:sPre>
                      <m:r>
                        <a:rPr lang="tr-TR" sz="1800" b="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tr-TR" altLang="tr-TR" sz="160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tr-TR" altLang="tr-TR" sz="1600" b="1" i="1" dirty="0" smtClean="0">
                              <a:latin typeface="Cambria Math"/>
                            </a:rPr>
                            <m:t>𝑹</m:t>
                          </m:r>
                        </m:e>
                        <m:sup>
                          <m:r>
                            <a:rPr lang="tr-TR" altLang="tr-TR" sz="1600" b="0" i="1" dirty="0" smtClean="0">
                              <a:latin typeface="Cambria Math"/>
                            </a:rPr>
                            <m:t>−1</m:t>
                          </m:r>
                        </m:sup>
                      </m:sSup>
                      <m:r>
                        <a:rPr lang="tr-TR" sz="1800" b="1" i="1" dirty="0">
                          <a:latin typeface="Cambria Math"/>
                        </a:rPr>
                        <m:t>𝑻</m:t>
                      </m:r>
                      <m:d>
                        <m:dPr>
                          <m:ctrlPr>
                            <a:rPr lang="en-US" altLang="tr-TR" sz="1800" b="1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tr-TR" altLang="tr-TR" sz="1800" i="1" dirty="0">
                              <a:latin typeface="Cambria Math"/>
                            </a:rPr>
                            <m:t>−</m:t>
                          </m:r>
                          <m:r>
                            <a:rPr lang="en-US" altLang="tr-TR" sz="1800" i="1" dirty="0" err="1">
                              <a:latin typeface="Cambria Math"/>
                            </a:rPr>
                            <m:t>𝑥</m:t>
                          </m:r>
                          <m:r>
                            <a:rPr lang="tr-TR" altLang="tr-TR" sz="1800" i="1" baseline="-25000" dirty="0">
                              <a:latin typeface="Cambria Math"/>
                            </a:rPr>
                            <m:t>0</m:t>
                          </m:r>
                          <m:r>
                            <a:rPr lang="en-US" altLang="tr-TR" sz="1800" i="1" dirty="0">
                              <a:latin typeface="Cambria Math"/>
                            </a:rPr>
                            <m:t> , </m:t>
                          </m:r>
                          <m:r>
                            <a:rPr lang="tr-TR" altLang="tr-TR" sz="1800" i="1" dirty="0">
                              <a:latin typeface="Cambria Math"/>
                            </a:rPr>
                            <m:t>−</m:t>
                          </m:r>
                          <m:r>
                            <a:rPr lang="en-US" altLang="tr-TR" sz="1800" i="1" dirty="0" err="1">
                              <a:latin typeface="Cambria Math"/>
                            </a:rPr>
                            <m:t>𝑦</m:t>
                          </m:r>
                          <m:r>
                            <a:rPr lang="tr-TR" altLang="tr-TR" sz="1800" i="1" baseline="-25000" dirty="0">
                              <a:latin typeface="Cambria Math"/>
                            </a:rPr>
                            <m:t>0</m:t>
                          </m:r>
                          <m:r>
                            <a:rPr lang="en-US" altLang="tr-TR" sz="1800" i="1" dirty="0">
                              <a:latin typeface="Cambria Math"/>
                            </a:rPr>
                            <m:t> </m:t>
                          </m:r>
                        </m:e>
                      </m:d>
                      <m:r>
                        <a:rPr lang="tr-TR" altLang="tr-TR" sz="1800" b="0" i="1" dirty="0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tr-TR" altLang="tr-TR" sz="18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tr-TR" altLang="tr-TR" sz="18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tr-TR" altLang="tr-TR" sz="1800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tr-TR" altLang="tr-TR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tr-TR" altLang="tr-TR" sz="1800" i="1">
                                            <a:latin typeface="Cambria Math"/>
                                          </a:rPr>
                                          <m:t>𝑢</m:t>
                                        </m:r>
                                      </m:e>
                                      <m:sub>
                                        <m:r>
                                          <a:rPr lang="tr-TR" altLang="tr-TR" sz="1800" i="1">
                                            <a:latin typeface="Cambria Math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tr-TR" altLang="tr-TR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tr-TR" altLang="tr-TR" sz="1800" i="1">
                                            <a:latin typeface="Cambria Math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tr-TR" altLang="tr-TR" sz="1800" i="1">
                                            <a:latin typeface="Cambria Math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tr-TR" altLang="tr-TR" sz="1800" i="1">
                                        <a:latin typeface="Cambria Math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tr-TR" altLang="tr-TR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tr-TR" altLang="tr-TR" sz="1800" i="1">
                                            <a:latin typeface="Cambria Math"/>
                                          </a:rPr>
                                          <m:t>𝑢</m:t>
                                        </m:r>
                                      </m:e>
                                      <m:sub>
                                        <m:r>
                                          <a:rPr lang="tr-TR" altLang="tr-TR" sz="1800" i="1">
                                            <a:latin typeface="Cambria Math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tr-TR" altLang="tr-TR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tr-TR" altLang="tr-TR" sz="1800" i="1">
                                            <a:latin typeface="Cambria Math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tr-TR" altLang="tr-TR" sz="1800" i="1">
                                            <a:latin typeface="Cambria Math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tr-TR" altLang="tr-TR" sz="1800" i="1">
                                        <a:latin typeface="Cambria Math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tr-TR" altLang="tr-TR" sz="1800" i="1">
                                        <a:latin typeface="Cambria Math"/>
                                        <a:ea typeface="Cambria Math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tr-TR" altLang="tr-TR" sz="1800" i="1">
                                        <a:latin typeface="Cambria Math"/>
                                        <a:ea typeface="Cambria Math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tr-TR" altLang="tr-TR" sz="1800" i="1">
                                        <a:latin typeface="Cambria Math"/>
                                        <a:ea typeface="Cambria Math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tr-TR" altLang="tr-TR" sz="1800" i="1" dirty="0">
                              <a:latin typeface="Cambria Math"/>
                            </a:rPr>
                            <m:t>−1</m:t>
                          </m:r>
                        </m:sup>
                      </m:sSup>
                      <m:r>
                        <a:rPr lang="tr-TR" sz="2000" b="1" i="1" dirty="0">
                          <a:latin typeface="Cambria Math"/>
                        </a:rPr>
                        <m:t>𝑻</m:t>
                      </m:r>
                      <m:r>
                        <a:rPr lang="en-US" altLang="tr-TR" sz="2000" i="1" dirty="0">
                          <a:latin typeface="Cambria Math"/>
                        </a:rPr>
                        <m:t>(</m:t>
                      </m:r>
                      <m:r>
                        <a:rPr lang="tr-TR" altLang="tr-TR" sz="2000" i="1" dirty="0">
                          <a:latin typeface="Cambria Math"/>
                        </a:rPr>
                        <m:t>−</m:t>
                      </m:r>
                      <m:r>
                        <a:rPr lang="en-US" altLang="tr-TR" sz="2000" i="1" dirty="0" err="1">
                          <a:latin typeface="Cambria Math"/>
                        </a:rPr>
                        <m:t>𝑥</m:t>
                      </m:r>
                      <m:r>
                        <a:rPr lang="tr-TR" altLang="tr-TR" sz="2000" i="1" baseline="-25000" dirty="0">
                          <a:latin typeface="Cambria Math"/>
                        </a:rPr>
                        <m:t>0</m:t>
                      </m:r>
                      <m:r>
                        <a:rPr lang="en-US" altLang="tr-TR" sz="2000" i="1" dirty="0">
                          <a:latin typeface="Cambria Math"/>
                        </a:rPr>
                        <m:t> , </m:t>
                      </m:r>
                      <m:r>
                        <a:rPr lang="tr-TR" altLang="tr-TR" sz="2000" i="1" dirty="0">
                          <a:latin typeface="Cambria Math"/>
                        </a:rPr>
                        <m:t>−</m:t>
                      </m:r>
                      <m:r>
                        <a:rPr lang="en-US" altLang="tr-TR" sz="2000" i="1" dirty="0" err="1">
                          <a:latin typeface="Cambria Math"/>
                        </a:rPr>
                        <m:t>𝑦</m:t>
                      </m:r>
                      <m:r>
                        <a:rPr lang="tr-TR" altLang="tr-TR" sz="2000" i="1" baseline="-25000" dirty="0">
                          <a:latin typeface="Cambria Math"/>
                        </a:rPr>
                        <m:t>0</m:t>
                      </m:r>
                      <m:r>
                        <a:rPr lang="en-US" altLang="tr-TR" sz="2000" i="1" dirty="0">
                          <a:latin typeface="Cambria Math"/>
                        </a:rPr>
                        <m:t> )</m:t>
                      </m:r>
                    </m:oMath>
                  </m:oMathPara>
                </a14:m>
                <a:endParaRPr lang="tr-TR" altLang="tr-TR" sz="2000" dirty="0"/>
              </a:p>
              <a:p>
                <a:pPr marL="0" indent="0">
                  <a:buNone/>
                </a:pPr>
                <a:endParaRPr lang="tr-TR" altLang="tr-TR" sz="2000" dirty="0" smtClean="0"/>
              </a:p>
            </p:txBody>
          </p:sp>
        </mc:Choice>
        <mc:Fallback xmlns="">
          <p:sp>
            <p:nvSpPr>
              <p:cNvPr id="5" name="İçerik Yer Tutucusu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36" y="3429000"/>
                <a:ext cx="4682075" cy="1584176"/>
              </a:xfrm>
              <a:prstGeom prst="rect">
                <a:avLst/>
              </a:prstGeom>
              <a:blipFill>
                <a:blip r:embed="rId5"/>
                <a:stretch>
                  <a:fillRect l="-1172" t="-2317" b="-915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72185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altLang="tr-TR" dirty="0"/>
              <a:t>2-B Çizimde Kaydırma</a:t>
            </a:r>
            <a:endParaRPr lang="en-US" altLang="tr-TR" dirty="0" smtClean="0"/>
          </a:p>
        </p:txBody>
      </p:sp>
      <p:pic>
        <p:nvPicPr>
          <p:cNvPr id="65539" name="AADGHCB0.jpg" descr="AADGHCB0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64"/>
          <a:stretch/>
        </p:blipFill>
        <p:spPr bwMode="auto">
          <a:xfrm>
            <a:off x="6084168" y="1556792"/>
            <a:ext cx="2746375" cy="47880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İçerik Yer Tutucusu 2"/>
          <p:cNvSpPr>
            <a:spLocks noGrp="1"/>
          </p:cNvSpPr>
          <p:nvPr>
            <p:ph idx="1"/>
          </p:nvPr>
        </p:nvSpPr>
        <p:spPr>
          <a:xfrm>
            <a:off x="395536" y="1700808"/>
            <a:ext cx="5688632" cy="3528392"/>
          </a:xfrm>
        </p:spPr>
        <p:txBody>
          <a:bodyPr>
            <a:noAutofit/>
          </a:bodyPr>
          <a:lstStyle/>
          <a:p>
            <a:r>
              <a:rPr lang="tr-TR" altLang="tr-TR" sz="2400" dirty="0" smtClean="0"/>
              <a:t>Bir nesnenin görüntü içerisinde mevcut konumundan başka bir konuma kaydırılması içinde bulunduğu sahanın temizlenip yeni konumunda tekrar çizilmesini gerektirir.</a:t>
            </a:r>
          </a:p>
          <a:p>
            <a:pPr marL="715963" lvl="1" indent="-358775">
              <a:buFont typeface="+mj-lt"/>
              <a:buAutoNum type="alphaLcParenR"/>
            </a:pPr>
            <a:r>
              <a:rPr lang="tr-TR" altLang="tr-TR" sz="2000" dirty="0" smtClean="0"/>
              <a:t> </a:t>
            </a:r>
            <a:r>
              <a:rPr lang="en-US" altLang="tr-TR" sz="2000" b="1" dirty="0" err="1" smtClean="0"/>
              <a:t>P</a:t>
            </a:r>
            <a:r>
              <a:rPr lang="en-US" altLang="tr-TR" sz="2000" baseline="-25000" dirty="0" err="1" smtClean="0"/>
              <a:t>min</a:t>
            </a:r>
            <a:r>
              <a:rPr lang="en-US" altLang="tr-TR" sz="2000" dirty="0" smtClean="0"/>
              <a:t> </a:t>
            </a:r>
            <a:r>
              <a:rPr lang="tr-TR" altLang="tr-TR" sz="2000" dirty="0" smtClean="0"/>
              <a:t>ve </a:t>
            </a:r>
            <a:r>
              <a:rPr lang="en-US" altLang="tr-TR" sz="2000" b="1" dirty="0" err="1" smtClean="0"/>
              <a:t>P</a:t>
            </a:r>
            <a:r>
              <a:rPr lang="en-US" altLang="tr-TR" sz="2000" baseline="-25000" dirty="0" err="1" smtClean="0"/>
              <a:t>max</a:t>
            </a:r>
            <a:r>
              <a:rPr lang="en-US" altLang="tr-TR" sz="2000" dirty="0" smtClean="0"/>
              <a:t> </a:t>
            </a:r>
            <a:r>
              <a:rPr lang="tr-TR" altLang="tr-TR" sz="2000" dirty="0" smtClean="0"/>
              <a:t>ile dikdörtgen şeklinde sınırları tanımlanmış bir nesne</a:t>
            </a:r>
          </a:p>
          <a:p>
            <a:pPr marL="715963" lvl="1" indent="-358775">
              <a:buFont typeface="+mj-lt"/>
              <a:buAutoNum type="alphaLcParenR"/>
            </a:pPr>
            <a:r>
              <a:rPr lang="tr-TR" altLang="tr-TR" sz="2000" dirty="0" smtClean="0"/>
              <a:t> Nesnenin </a:t>
            </a:r>
            <a:r>
              <a:rPr lang="en-US" altLang="tr-TR" sz="2000" b="1" dirty="0" smtClean="0"/>
              <a:t>P</a:t>
            </a:r>
            <a:r>
              <a:rPr lang="en-US" altLang="tr-TR" sz="2000" baseline="-25000" dirty="0" smtClean="0"/>
              <a:t>0</a:t>
            </a:r>
            <a:r>
              <a:rPr lang="en-US" altLang="tr-TR" sz="2000" dirty="0" smtClean="0"/>
              <a:t> </a:t>
            </a:r>
            <a:r>
              <a:rPr lang="tr-TR" altLang="tr-TR" sz="2000" dirty="0" smtClean="0"/>
              <a:t>hedef konumuna taşınması</a:t>
            </a:r>
          </a:p>
          <a:p>
            <a:pPr marL="914400" lvl="1" indent="-457200">
              <a:buFont typeface="+mj-lt"/>
              <a:buAutoNum type="alphaLcParenR"/>
            </a:pPr>
            <a:endParaRPr lang="tr-TR" altLang="tr-TR" sz="2000" dirty="0" smtClean="0"/>
          </a:p>
        </p:txBody>
      </p:sp>
    </p:spTree>
    <p:extLst>
      <p:ext uri="{BB962C8B-B14F-4D97-AF65-F5344CB8AC3E}">
        <p14:creationId xmlns:p14="http://schemas.microsoft.com/office/powerpoint/2010/main" val="1229849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altLang="tr-TR" dirty="0"/>
              <a:t>2-B Çizimde </a:t>
            </a:r>
            <a:r>
              <a:rPr lang="tr-TR" altLang="tr-TR" dirty="0" smtClean="0"/>
              <a:t>Döndürme</a:t>
            </a:r>
            <a:endParaRPr lang="en-US" altLang="tr-TR" dirty="0" smtClean="0"/>
          </a:p>
        </p:txBody>
      </p:sp>
      <p:pic>
        <p:nvPicPr>
          <p:cNvPr id="67587" name="AADGHCC0.jpg" descr="AADGHCC0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239"/>
          <a:stretch/>
        </p:blipFill>
        <p:spPr bwMode="auto">
          <a:xfrm>
            <a:off x="1331640" y="3933056"/>
            <a:ext cx="6203032" cy="13771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İçerik Yer Tutucusu 2"/>
          <p:cNvSpPr>
            <a:spLocks noGrp="1"/>
          </p:cNvSpPr>
          <p:nvPr>
            <p:ph idx="1"/>
          </p:nvPr>
        </p:nvSpPr>
        <p:spPr>
          <a:xfrm>
            <a:off x="395536" y="1700808"/>
            <a:ext cx="8352928" cy="2304256"/>
          </a:xfrm>
        </p:spPr>
        <p:txBody>
          <a:bodyPr>
            <a:noAutofit/>
          </a:bodyPr>
          <a:lstStyle/>
          <a:p>
            <a:r>
              <a:rPr lang="tr-TR" altLang="tr-TR" sz="2400" dirty="0" smtClean="0"/>
              <a:t>Görüntü içerisindeki bir piksel dizisinin döndürülmesi</a:t>
            </a:r>
          </a:p>
          <a:p>
            <a:pPr marL="914400" lvl="1" indent="-457200">
              <a:buFont typeface="+mj-lt"/>
              <a:buAutoNum type="alphaLcParenR"/>
            </a:pPr>
            <a:r>
              <a:rPr lang="tr-TR" altLang="tr-TR" sz="2000" dirty="0" smtClean="0"/>
              <a:t>Orijinal görüntü noktaları dizisi</a:t>
            </a:r>
          </a:p>
          <a:p>
            <a:pPr marL="914400" lvl="1" indent="-457200">
              <a:buFont typeface="+mj-lt"/>
              <a:buAutoNum type="alphaLcParenR"/>
            </a:pPr>
            <a:r>
              <a:rPr lang="en-US" altLang="tr-TR" sz="2000" dirty="0"/>
              <a:t>90° </a:t>
            </a:r>
            <a:r>
              <a:rPr lang="tr-TR" altLang="tr-TR" sz="2000" dirty="0" smtClean="0"/>
              <a:t>saat yönünün tersine dönüş ardından </a:t>
            </a:r>
            <a:r>
              <a:rPr lang="tr-TR" altLang="tr-TR" sz="2000" dirty="0"/>
              <a:t>görüntü noktaları dizisi </a:t>
            </a:r>
            <a:endParaRPr lang="tr-TR" altLang="tr-TR" sz="2000" dirty="0" smtClean="0"/>
          </a:p>
          <a:p>
            <a:pPr marL="914400" lvl="1" indent="-457200">
              <a:buFont typeface="+mj-lt"/>
              <a:buAutoNum type="alphaLcParenR"/>
            </a:pPr>
            <a:r>
              <a:rPr lang="tr-TR" altLang="tr-TR" sz="2000" dirty="0" smtClean="0"/>
              <a:t>18</a:t>
            </a:r>
            <a:r>
              <a:rPr lang="en-US" altLang="tr-TR" sz="2000" dirty="0" smtClean="0"/>
              <a:t>0</a:t>
            </a:r>
            <a:r>
              <a:rPr lang="en-US" altLang="tr-TR" sz="2000" dirty="0"/>
              <a:t>° </a:t>
            </a:r>
            <a:r>
              <a:rPr lang="tr-TR" altLang="tr-TR" sz="2000" dirty="0"/>
              <a:t>saat yönünün tersine dönüş ardından görüntü noktaları </a:t>
            </a:r>
            <a:r>
              <a:rPr lang="tr-TR" altLang="tr-TR" sz="2000" dirty="0" smtClean="0"/>
              <a:t>dizisi</a:t>
            </a:r>
            <a:endParaRPr lang="tr-TR" altLang="tr-TR" sz="2400" dirty="0" smtClean="0"/>
          </a:p>
        </p:txBody>
      </p:sp>
    </p:spTree>
    <p:extLst>
      <p:ext uri="{BB962C8B-B14F-4D97-AF65-F5344CB8AC3E}">
        <p14:creationId xmlns:p14="http://schemas.microsoft.com/office/powerpoint/2010/main" val="3204442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altLang="tr-TR" dirty="0"/>
              <a:t>2-B Çizimde </a:t>
            </a:r>
            <a:r>
              <a:rPr lang="tr-TR" altLang="tr-TR" dirty="0" smtClean="0"/>
              <a:t>Döndürme</a:t>
            </a:r>
            <a:endParaRPr lang="en-US" altLang="tr-TR" dirty="0" smtClean="0"/>
          </a:p>
        </p:txBody>
      </p:sp>
      <p:pic>
        <p:nvPicPr>
          <p:cNvPr id="69635" name="AADGHCD0.jpg" descr="AADGHCD0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90" r="20038" b="4820"/>
          <a:stretch/>
        </p:blipFill>
        <p:spPr bwMode="auto">
          <a:xfrm>
            <a:off x="3030624" y="3727074"/>
            <a:ext cx="3274031" cy="28567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İçerik Yer Tutucusu 2"/>
          <p:cNvSpPr>
            <a:spLocks noGrp="1"/>
          </p:cNvSpPr>
          <p:nvPr>
            <p:ph idx="1"/>
          </p:nvPr>
        </p:nvSpPr>
        <p:spPr>
          <a:xfrm>
            <a:off x="395536" y="1700808"/>
            <a:ext cx="8352928" cy="1224136"/>
          </a:xfrm>
        </p:spPr>
        <p:txBody>
          <a:bodyPr>
            <a:noAutofit/>
          </a:bodyPr>
          <a:lstStyle/>
          <a:p>
            <a:r>
              <a:rPr lang="tr-TR" altLang="tr-TR" sz="2000" dirty="0"/>
              <a:t>Görüntü içerisindeki </a:t>
            </a:r>
            <a:r>
              <a:rPr lang="tr-TR" altLang="tr-TR" sz="2000" dirty="0" smtClean="0"/>
              <a:t>piksel </a:t>
            </a:r>
            <a:r>
              <a:rPr lang="tr-TR" altLang="tr-TR" sz="2000" dirty="0"/>
              <a:t>dizisinin </a:t>
            </a:r>
            <a:r>
              <a:rPr lang="tr-TR" altLang="tr-TR" sz="2000" dirty="0" smtClean="0"/>
              <a:t>döndürülmesi </a:t>
            </a:r>
            <a:r>
              <a:rPr lang="en-US" altLang="tr-TR" sz="2000" dirty="0"/>
              <a:t>90</a:t>
            </a:r>
            <a:r>
              <a:rPr lang="en-US" altLang="tr-TR" sz="2000" dirty="0" smtClean="0"/>
              <a:t>°</a:t>
            </a:r>
            <a:r>
              <a:rPr lang="tr-TR" altLang="tr-TR" sz="2000" dirty="0" smtClean="0"/>
              <a:t> ve katlarında gerçekleşmiyor olabilir.</a:t>
            </a:r>
          </a:p>
          <a:p>
            <a:r>
              <a:rPr lang="tr-TR" altLang="tr-TR" sz="2000" dirty="0" smtClean="0"/>
              <a:t>Bu durumda </a:t>
            </a:r>
          </a:p>
          <a:p>
            <a:pPr lvl="1"/>
            <a:r>
              <a:rPr lang="tr-TR" altLang="tr-TR" sz="1600" dirty="0" smtClean="0"/>
              <a:t>Hedef piksel alanına denk düşen döndürülmüş pikseller belirlenir.</a:t>
            </a:r>
          </a:p>
          <a:p>
            <a:pPr lvl="1"/>
            <a:r>
              <a:rPr lang="tr-TR" altLang="tr-TR" sz="1600" dirty="0" smtClean="0"/>
              <a:t>Belirlenen piksel değerleri ara değerlenerek hedef piksel alanının değerleri atanır.</a:t>
            </a:r>
          </a:p>
        </p:txBody>
      </p:sp>
      <p:sp>
        <p:nvSpPr>
          <p:cNvPr id="2" name="Metin kutusu 1"/>
          <p:cNvSpPr txBox="1"/>
          <p:nvPr/>
        </p:nvSpPr>
        <p:spPr>
          <a:xfrm>
            <a:off x="6300192" y="4715852"/>
            <a:ext cx="18396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smtClean="0"/>
              <a:t>Hedef piksel alanı</a:t>
            </a:r>
            <a:endParaRPr lang="en-US" dirty="0"/>
          </a:p>
        </p:txBody>
      </p:sp>
      <p:sp>
        <p:nvSpPr>
          <p:cNvPr id="6" name="Metin kutusu 5"/>
          <p:cNvSpPr txBox="1"/>
          <p:nvPr/>
        </p:nvSpPr>
        <p:spPr>
          <a:xfrm>
            <a:off x="6319970" y="5589240"/>
            <a:ext cx="18524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smtClean="0"/>
              <a:t>Hedef piksel dizisi</a:t>
            </a:r>
            <a:endParaRPr lang="en-US" dirty="0"/>
          </a:p>
        </p:txBody>
      </p:sp>
      <p:sp>
        <p:nvSpPr>
          <p:cNvPr id="7" name="Metin kutusu 6"/>
          <p:cNvSpPr txBox="1"/>
          <p:nvPr/>
        </p:nvSpPr>
        <p:spPr>
          <a:xfrm>
            <a:off x="1619672" y="4797152"/>
            <a:ext cx="18385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smtClean="0"/>
              <a:t>Döndürülmüş piksel dizisi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4237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altLang="tr-TR" dirty="0"/>
              <a:t>2-B </a:t>
            </a:r>
            <a:r>
              <a:rPr lang="tr-TR" altLang="tr-TR" dirty="0" smtClean="0"/>
              <a:t>Çizimde Ölçekleme</a:t>
            </a:r>
            <a:endParaRPr lang="en-US" altLang="tr-TR" dirty="0" smtClean="0"/>
          </a:p>
        </p:txBody>
      </p:sp>
      <p:pic>
        <p:nvPicPr>
          <p:cNvPr id="71683" name="AADGHCE0.jpg" descr="AADGHCE0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89" r="17526" b="6984"/>
          <a:stretch/>
        </p:blipFill>
        <p:spPr bwMode="auto">
          <a:xfrm>
            <a:off x="2627784" y="4437112"/>
            <a:ext cx="3224538" cy="22637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İçerik Yer Tutucusu 2"/>
          <p:cNvSpPr>
            <a:spLocks noGrp="1"/>
          </p:cNvSpPr>
          <p:nvPr>
            <p:ph idx="1"/>
          </p:nvPr>
        </p:nvSpPr>
        <p:spPr>
          <a:xfrm>
            <a:off x="395536" y="1700808"/>
            <a:ext cx="8352928" cy="1224136"/>
          </a:xfrm>
        </p:spPr>
        <p:txBody>
          <a:bodyPr>
            <a:noAutofit/>
          </a:bodyPr>
          <a:lstStyle/>
          <a:p>
            <a:r>
              <a:rPr lang="tr-TR" altLang="tr-TR" sz="2000" dirty="0"/>
              <a:t>Görüntü içerisindeki </a:t>
            </a:r>
            <a:r>
              <a:rPr lang="tr-TR" altLang="tr-TR" sz="2000" dirty="0" smtClean="0"/>
              <a:t>bir hedef piksel </a:t>
            </a:r>
            <a:r>
              <a:rPr lang="tr-TR" altLang="tr-TR" sz="2000" dirty="0"/>
              <a:t>dizisinin </a:t>
            </a:r>
            <a:r>
              <a:rPr lang="tr-TR" altLang="tr-TR" sz="2000" dirty="0" smtClean="0"/>
              <a:t>ölçeklenmiş bir piksel dizisi şeklinde yeniden çizilmesi için</a:t>
            </a:r>
          </a:p>
          <a:p>
            <a:pPr lvl="1"/>
            <a:r>
              <a:rPr lang="tr-TR" altLang="tr-TR" sz="1800" dirty="0" smtClean="0"/>
              <a:t>Hedef piksel dizisinin sahası temizlenir</a:t>
            </a:r>
          </a:p>
          <a:p>
            <a:pPr lvl="1"/>
            <a:r>
              <a:rPr lang="tr-TR" altLang="tr-TR" sz="1800" dirty="0" smtClean="0"/>
              <a:t>Hedef piksel alanına denk düşen ölçeklenmiş pikseller belirlenir.</a:t>
            </a:r>
          </a:p>
          <a:p>
            <a:pPr lvl="1"/>
            <a:r>
              <a:rPr lang="tr-TR" altLang="tr-TR" sz="1800" dirty="0"/>
              <a:t>Belirlenen piksel değerleri ara değerlenerek hedef piksel alanının değerleri atanır.</a:t>
            </a:r>
          </a:p>
          <a:p>
            <a:r>
              <a:rPr lang="en-US" altLang="tr-TR" sz="2000" dirty="0"/>
              <a:t>(</a:t>
            </a:r>
            <a:r>
              <a:rPr lang="en-US" altLang="tr-TR" sz="2000" i="1" dirty="0" err="1"/>
              <a:t>x</a:t>
            </a:r>
            <a:r>
              <a:rPr lang="en-US" altLang="tr-TR" sz="2000" i="1" baseline="-25000" dirty="0" err="1"/>
              <a:t>f</a:t>
            </a:r>
            <a:r>
              <a:rPr lang="en-US" altLang="tr-TR" sz="2000" i="1" baseline="-25000" dirty="0"/>
              <a:t> </a:t>
            </a:r>
            <a:r>
              <a:rPr lang="en-US" altLang="tr-TR" sz="2000" i="1" dirty="0"/>
              <a:t>, </a:t>
            </a:r>
            <a:r>
              <a:rPr lang="en-US" altLang="tr-TR" sz="2000" i="1" dirty="0" err="1"/>
              <a:t>y</a:t>
            </a:r>
            <a:r>
              <a:rPr lang="en-US" altLang="tr-TR" sz="2000" i="1" baseline="-25000" dirty="0" err="1"/>
              <a:t>f</a:t>
            </a:r>
            <a:r>
              <a:rPr lang="en-US" altLang="tr-TR" sz="2000" i="1" baseline="-25000" dirty="0"/>
              <a:t> </a:t>
            </a:r>
            <a:r>
              <a:rPr lang="en-US" altLang="tr-TR" sz="2000" dirty="0" smtClean="0"/>
              <a:t>)</a:t>
            </a:r>
            <a:r>
              <a:rPr lang="tr-TR" altLang="tr-TR" sz="2000" dirty="0" smtClean="0"/>
              <a:t> sabit noktasına göre uygulanmış </a:t>
            </a:r>
            <a:r>
              <a:rPr lang="en-US" altLang="tr-TR" sz="2000" i="1" dirty="0" err="1" smtClean="0"/>
              <a:t>s</a:t>
            </a:r>
            <a:r>
              <a:rPr lang="en-US" altLang="tr-TR" sz="2000" i="1" baseline="-25000" dirty="0" err="1" smtClean="0"/>
              <a:t>x</a:t>
            </a:r>
            <a:r>
              <a:rPr lang="en-US" altLang="tr-TR" sz="2000" dirty="0" smtClean="0"/>
              <a:t> </a:t>
            </a:r>
            <a:r>
              <a:rPr lang="en-US" altLang="tr-TR" sz="2000" dirty="0"/>
              <a:t>= </a:t>
            </a:r>
            <a:r>
              <a:rPr lang="en-US" altLang="tr-TR" sz="2000" i="1" dirty="0" err="1"/>
              <a:t>s</a:t>
            </a:r>
            <a:r>
              <a:rPr lang="en-US" altLang="tr-TR" sz="2000" i="1" baseline="-25000" dirty="0" err="1"/>
              <a:t>y</a:t>
            </a:r>
            <a:r>
              <a:rPr lang="en-US" altLang="tr-TR" sz="2000" dirty="0"/>
              <a:t> = </a:t>
            </a:r>
            <a:r>
              <a:rPr lang="en-US" altLang="tr-TR" sz="2000" dirty="0" smtClean="0"/>
              <a:t>0.5</a:t>
            </a:r>
            <a:r>
              <a:rPr lang="tr-TR" altLang="tr-TR" sz="2000" dirty="0" smtClean="0"/>
              <a:t> ölçekleme </a:t>
            </a:r>
            <a:r>
              <a:rPr lang="tr-TR" altLang="tr-TR" sz="2000" dirty="0"/>
              <a:t>faktörleri </a:t>
            </a:r>
            <a:r>
              <a:rPr lang="tr-TR" altLang="tr-TR" sz="2000" dirty="0" smtClean="0"/>
              <a:t>ile 2-B çizim ölçeklenmiştir.</a:t>
            </a:r>
          </a:p>
        </p:txBody>
      </p:sp>
      <p:sp>
        <p:nvSpPr>
          <p:cNvPr id="5" name="Metin kutusu 4"/>
          <p:cNvSpPr txBox="1"/>
          <p:nvPr/>
        </p:nvSpPr>
        <p:spPr>
          <a:xfrm>
            <a:off x="5887617" y="4636564"/>
            <a:ext cx="18524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smtClean="0"/>
              <a:t>Hedef piksel dizisi</a:t>
            </a:r>
            <a:endParaRPr lang="en-US" dirty="0"/>
          </a:p>
        </p:txBody>
      </p:sp>
      <p:sp>
        <p:nvSpPr>
          <p:cNvPr id="6" name="Metin kutusu 5"/>
          <p:cNvSpPr txBox="1"/>
          <p:nvPr/>
        </p:nvSpPr>
        <p:spPr>
          <a:xfrm>
            <a:off x="1259632" y="5393518"/>
            <a:ext cx="18385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smtClean="0"/>
              <a:t>Ölçeklenmiş</a:t>
            </a:r>
          </a:p>
          <a:p>
            <a:r>
              <a:rPr lang="tr-TR" dirty="0" smtClean="0"/>
              <a:t>piksel dizisi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6647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Dönüşüm Türleri</a:t>
            </a:r>
            <a:endParaRPr lang="en-US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3412976"/>
          </a:xfrm>
        </p:spPr>
        <p:txBody>
          <a:bodyPr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tr-TR" dirty="0" smtClean="0"/>
              <a:t>Katı dönüşümler </a:t>
            </a:r>
            <a:r>
              <a:rPr lang="tr-TR" smtClean="0"/>
              <a:t>(rigid</a:t>
            </a:r>
            <a:r>
              <a:rPr lang="en-US" smtClean="0"/>
              <a:t> or Euclidean</a:t>
            </a:r>
            <a:r>
              <a:rPr lang="tr-TR" smtClean="0"/>
              <a:t> </a:t>
            </a:r>
            <a:r>
              <a:rPr lang="tr-TR" dirty="0" err="1" smtClean="0"/>
              <a:t>transformations</a:t>
            </a:r>
            <a:r>
              <a:rPr lang="tr-TR" dirty="0" smtClean="0"/>
              <a:t>)</a:t>
            </a:r>
          </a:p>
          <a:p>
            <a:pPr lvl="1">
              <a:lnSpc>
                <a:spcPct val="120000"/>
              </a:lnSpc>
            </a:pPr>
            <a:r>
              <a:rPr lang="tr-TR" dirty="0" smtClean="0"/>
              <a:t>Sadece kayma ve dönmeleri içerir.</a:t>
            </a:r>
          </a:p>
          <a:p>
            <a:pPr lvl="1">
              <a:lnSpc>
                <a:spcPct val="120000"/>
              </a:lnSpc>
            </a:pPr>
            <a:r>
              <a:rPr lang="tr-TR" dirty="0" smtClean="0"/>
              <a:t>Nesne koordinat noktaları arasındaki mesafe ve açı bilgisi </a:t>
            </a:r>
            <a:r>
              <a:rPr lang="tr-TR" smtClean="0"/>
              <a:t>korunur.</a:t>
            </a:r>
            <a:endParaRPr lang="en-US" smtClean="0"/>
          </a:p>
          <a:p>
            <a:pPr lvl="1">
              <a:lnSpc>
                <a:spcPct val="120000"/>
              </a:lnSpc>
            </a:pPr>
            <a:r>
              <a:rPr lang="en-US" smtClean="0"/>
              <a:t>Ölçek dönüşümleri de eklendiğinde benzerlik dönüşümü olarak adlandırılır.</a:t>
            </a:r>
            <a:endParaRPr lang="tr-TR" dirty="0" smtClean="0"/>
          </a:p>
          <a:p>
            <a:pPr>
              <a:lnSpc>
                <a:spcPct val="120000"/>
              </a:lnSpc>
            </a:pPr>
            <a:r>
              <a:rPr lang="tr-TR" dirty="0" smtClean="0"/>
              <a:t>Afin dönüşümler (</a:t>
            </a:r>
            <a:r>
              <a:rPr lang="tr-TR" dirty="0" err="1" smtClean="0"/>
              <a:t>affine</a:t>
            </a:r>
            <a:r>
              <a:rPr lang="tr-TR" dirty="0" smtClean="0"/>
              <a:t> </a:t>
            </a:r>
            <a:r>
              <a:rPr lang="tr-TR" dirty="0" err="1" smtClean="0"/>
              <a:t>transformations</a:t>
            </a:r>
            <a:r>
              <a:rPr lang="tr-TR" dirty="0" smtClean="0"/>
              <a:t>)</a:t>
            </a:r>
          </a:p>
          <a:p>
            <a:pPr lvl="1">
              <a:lnSpc>
                <a:spcPct val="120000"/>
              </a:lnSpc>
            </a:pPr>
            <a:r>
              <a:rPr lang="tr-TR" dirty="0" smtClean="0"/>
              <a:t>Kayma</a:t>
            </a:r>
            <a:r>
              <a:rPr lang="tr-TR" smtClean="0"/>
              <a:t>, dönme</a:t>
            </a:r>
            <a:r>
              <a:rPr lang="en-US" smtClean="0"/>
              <a:t>,</a:t>
            </a:r>
            <a:r>
              <a:rPr lang="tr-TR" smtClean="0"/>
              <a:t> ölçekleme</a:t>
            </a:r>
            <a:r>
              <a:rPr lang="en-US" smtClean="0"/>
              <a:t> ve kaykılmaları</a:t>
            </a:r>
            <a:r>
              <a:rPr lang="tr-TR" smtClean="0"/>
              <a:t> </a:t>
            </a:r>
            <a:r>
              <a:rPr lang="tr-TR" dirty="0" smtClean="0"/>
              <a:t>içerir.</a:t>
            </a:r>
          </a:p>
          <a:p>
            <a:pPr lvl="1">
              <a:lnSpc>
                <a:spcPct val="120000"/>
              </a:lnSpc>
            </a:pPr>
            <a:r>
              <a:rPr lang="tr-TR" dirty="0" smtClean="0"/>
              <a:t>Nesnelerin birbirine paralel olan kenarları dönüşüm sonrası yine birbirine paralel kalır.</a:t>
            </a:r>
          </a:p>
          <a:p>
            <a:pPr>
              <a:lnSpc>
                <a:spcPct val="120000"/>
              </a:lnSpc>
            </a:pPr>
            <a:r>
              <a:rPr lang="tr-TR" dirty="0" smtClean="0"/>
              <a:t>Perspektif dönüşümler (</a:t>
            </a:r>
            <a:r>
              <a:rPr lang="tr-TR" dirty="0" err="1" smtClean="0"/>
              <a:t>perspective</a:t>
            </a:r>
            <a:r>
              <a:rPr lang="tr-TR" dirty="0" smtClean="0"/>
              <a:t> </a:t>
            </a:r>
            <a:r>
              <a:rPr lang="tr-TR" dirty="0" err="1" smtClean="0"/>
              <a:t>transformations</a:t>
            </a:r>
            <a:r>
              <a:rPr lang="tr-TR" dirty="0" smtClean="0"/>
              <a:t>)</a:t>
            </a:r>
          </a:p>
          <a:p>
            <a:pPr lvl="1">
              <a:lnSpc>
                <a:spcPct val="120000"/>
              </a:lnSpc>
            </a:pPr>
            <a:r>
              <a:rPr lang="tr-TR" dirty="0" smtClean="0"/>
              <a:t>Kayma, dönme, ölçekleme ve homojen koordinatlarda değişimleri içerir.</a:t>
            </a:r>
          </a:p>
          <a:p>
            <a:pPr lvl="1">
              <a:lnSpc>
                <a:spcPct val="120000"/>
              </a:lnSpc>
            </a:pPr>
            <a:r>
              <a:rPr lang="tr-TR" dirty="0" smtClean="0"/>
              <a:t>Afin dönüşümlerin paralelliğin korunması kuralını bozar.</a:t>
            </a:r>
          </a:p>
          <a:p>
            <a:pPr lvl="1">
              <a:lnSpc>
                <a:spcPct val="120000"/>
              </a:lnSpc>
            </a:pPr>
            <a:r>
              <a:rPr lang="tr-TR" dirty="0" smtClean="0"/>
              <a:t>Nesneler üzerinde kaçış noktaları tanımını böylece sağlar.</a:t>
            </a: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D8D8D8"/>
              </a:clrFrom>
              <a:clrTo>
                <a:srgbClr val="D8D8D8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20000"/>
                    </a14:imgEffect>
                  </a14:imgLayer>
                </a14:imgProps>
              </a:ext>
            </a:extLst>
          </a:blip>
          <a:srcRect l="23714" t="51855" r="14572" b="21048"/>
          <a:stretch>
            <a:fillRect/>
          </a:stretch>
        </p:blipFill>
        <p:spPr bwMode="auto">
          <a:xfrm>
            <a:off x="1547664" y="4869160"/>
            <a:ext cx="5830788" cy="1920730"/>
          </a:xfrm>
          <a:prstGeom prst="rect">
            <a:avLst/>
          </a:prstGeom>
          <a:noFill/>
          <a:ln/>
        </p:spPr>
      </p:pic>
    </p:spTree>
    <p:extLst>
      <p:ext uri="{BB962C8B-B14F-4D97-AF65-F5344CB8AC3E}">
        <p14:creationId xmlns:p14="http://schemas.microsoft.com/office/powerpoint/2010/main" val="1126934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tr-TR" altLang="tr-TR" dirty="0" smtClean="0"/>
              <a:t>Bir Noktanın Orijin Etrafında Dönmesi</a:t>
            </a:r>
            <a:endParaRPr lang="en-US" altLang="tr-TR" dirty="0" smtClean="0"/>
          </a:p>
        </p:txBody>
      </p:sp>
      <p:pic>
        <p:nvPicPr>
          <p:cNvPr id="20483" name="AADGHBB0.jpg" descr="AADGHBB0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922"/>
          <a:stretch/>
        </p:blipFill>
        <p:spPr bwMode="auto">
          <a:xfrm>
            <a:off x="5436096" y="1772816"/>
            <a:ext cx="3270286" cy="3158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İçerik Yer Tutucusu 2"/>
              <p:cNvSpPr>
                <a:spLocks noGrp="1"/>
              </p:cNvSpPr>
              <p:nvPr>
                <p:ph idx="1"/>
              </p:nvPr>
            </p:nvSpPr>
            <p:spPr>
              <a:xfrm>
                <a:off x="395536" y="1772816"/>
                <a:ext cx="5184576" cy="1512168"/>
              </a:xfrm>
            </p:spPr>
            <p:txBody>
              <a:bodyPr>
                <a:noAutofit/>
              </a:bodyPr>
              <a:lstStyle/>
              <a:p>
                <a:r>
                  <a:rPr lang="en-US" altLang="tr-TR" sz="2100" smtClean="0"/>
                  <a:t>(</a:t>
                </a:r>
                <a:r>
                  <a:rPr lang="en-US" altLang="tr-TR" sz="2100" i="1" smtClean="0"/>
                  <a:t>x, y</a:t>
                </a:r>
                <a:r>
                  <a:rPr lang="en-US" altLang="tr-TR" sz="2100" smtClean="0"/>
                  <a:t>) = (5,3) koordinatında olan bir noktanın </a:t>
                </a:r>
                <a:r>
                  <a:rPr lang="en-US" altLang="tr-TR" sz="2100" i="1" dirty="0"/>
                  <a:t>(</a:t>
                </a:r>
                <a:r>
                  <a:rPr lang="en-US" altLang="tr-TR" sz="2100" i="1" dirty="0" err="1"/>
                  <a:t>x</a:t>
                </a:r>
                <a:r>
                  <a:rPr lang="en-US" altLang="tr-TR" sz="2100" i="1" baseline="-25000" dirty="0" err="1"/>
                  <a:t>r</a:t>
                </a:r>
                <a:r>
                  <a:rPr lang="en-US" altLang="tr-TR" sz="2100" i="1" baseline="-25000" dirty="0"/>
                  <a:t> </a:t>
                </a:r>
                <a:r>
                  <a:rPr lang="en-US" altLang="tr-TR" sz="2100" i="1" dirty="0"/>
                  <a:t>, </a:t>
                </a:r>
                <a:r>
                  <a:rPr lang="en-US" altLang="tr-TR" sz="2100" i="1" dirty="0" err="1"/>
                  <a:t>y</a:t>
                </a:r>
                <a:r>
                  <a:rPr lang="en-US" altLang="tr-TR" sz="2100" i="1" baseline="-25000" dirty="0" err="1"/>
                  <a:t>r</a:t>
                </a:r>
                <a:r>
                  <a:rPr lang="en-US" altLang="tr-TR" sz="2100" i="1" baseline="-25000" dirty="0"/>
                  <a:t> </a:t>
                </a:r>
                <a:r>
                  <a:rPr lang="en-US" altLang="tr-TR" sz="2100" i="1" dirty="0"/>
                  <a:t>)</a:t>
                </a:r>
                <a:r>
                  <a:rPr lang="tr-TR" altLang="tr-TR" sz="2100" i="1" dirty="0"/>
                  <a:t> </a:t>
                </a:r>
                <a:r>
                  <a:rPr lang="tr-TR" altLang="tr-TR" sz="2100" dirty="0"/>
                  <a:t>= (0,0) </a:t>
                </a:r>
                <a:r>
                  <a:rPr lang="en-US" altLang="tr-TR" sz="2100" dirty="0" smtClean="0"/>
                  <a:t>orijin noktası etrafında </a:t>
                </a:r>
                <a14:m>
                  <m:oMath xmlns:m="http://schemas.openxmlformats.org/officeDocument/2006/math">
                    <m:r>
                      <a:rPr lang="tr-TR" altLang="tr-TR" sz="2100" i="1">
                        <a:latin typeface="Cambria Math"/>
                        <a:ea typeface="Cambria Math"/>
                      </a:rPr>
                      <m:t>𝜃</m:t>
                    </m:r>
                    <m:r>
                      <a:rPr lang="en-US" altLang="tr-TR" sz="2100" b="0" i="1" smtClean="0">
                        <a:latin typeface="Cambria Math" panose="02040503050406030204" pitchFamily="18" charset="0"/>
                        <a:ea typeface="Cambria Math"/>
                      </a:rPr>
                      <m:t>=60</m:t>
                    </m:r>
                    <m:r>
                      <a:rPr lang="en-US" altLang="tr-TR" sz="2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  <m:r>
                      <a:rPr lang="tr-TR" altLang="tr-TR" sz="2100" i="1">
                        <a:latin typeface="Cambria Math"/>
                        <a:ea typeface="Cambria Math"/>
                      </a:rPr>
                      <m:t> </m:t>
                    </m:r>
                  </m:oMath>
                </a14:m>
                <a:r>
                  <a:rPr lang="en-US" altLang="tr-TR" sz="2100" smtClean="0"/>
                  <a:t>döndürülmesi neticesinde yeni koordinatı ne olur?</a:t>
                </a:r>
                <a:endParaRPr lang="tr-TR" altLang="tr-TR" sz="2100" dirty="0" smtClean="0"/>
              </a:p>
              <a:p>
                <a:pPr marL="457200" lvl="1" indent="0">
                  <a:buNone/>
                </a:pPr>
                <a:endParaRPr lang="tr-TR" altLang="tr-TR" sz="2100" dirty="0" smtClean="0"/>
              </a:p>
            </p:txBody>
          </p:sp>
        </mc:Choice>
        <mc:Fallback xmlns="">
          <p:sp>
            <p:nvSpPr>
              <p:cNvPr id="4" name="İçerik Yer Tutucus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5536" y="1772816"/>
                <a:ext cx="5184576" cy="1512168"/>
              </a:xfrm>
              <a:blipFill>
                <a:blip r:embed="rId4"/>
                <a:stretch>
                  <a:fillRect l="-1176" t="-24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Dikdörtgen 6"/>
              <p:cNvSpPr/>
              <p:nvPr/>
            </p:nvSpPr>
            <p:spPr>
              <a:xfrm>
                <a:off x="0" y="3327135"/>
                <a:ext cx="8208912" cy="7078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715963" lvl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tr-TR" altLang="tr-TR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brk m:alnAt="7"/>
                            </m:rPr>
                            <a:rPr lang="tr-TR" altLang="tr-TR" sz="2000" i="1">
                              <a:latin typeface="Cambria Math"/>
                            </a:rPr>
                            <m:t>𝑥</m:t>
                          </m:r>
                        </m:e>
                        <m:sup>
                          <m:r>
                            <a:rPr lang="tr-TR" altLang="tr-TR" sz="2000" i="1">
                              <a:latin typeface="Cambria Math"/>
                            </a:rPr>
                            <m:t>′</m:t>
                          </m:r>
                        </m:sup>
                      </m:sSup>
                      <m:r>
                        <a:rPr lang="tr-TR" altLang="tr-TR" sz="2000">
                          <a:latin typeface="Cambria Math"/>
                        </a:rPr>
                        <m:t>=</m:t>
                      </m:r>
                      <m:r>
                        <m:rPr>
                          <m:sty m:val="p"/>
                        </m:rPr>
                        <a:rPr lang="tr-TR" altLang="tr-TR" sz="2000">
                          <a:latin typeface="Cambria Math"/>
                        </a:rPr>
                        <m:t>r</m:t>
                      </m:r>
                      <m:r>
                        <a:rPr lang="tr-TR" altLang="tr-TR" sz="2000">
                          <a:latin typeface="Cambria Math"/>
                        </a:rPr>
                        <m:t>.</m:t>
                      </m:r>
                      <m:r>
                        <m:rPr>
                          <m:sty m:val="p"/>
                        </m:rPr>
                        <a:rPr lang="tr-TR" altLang="tr-TR" sz="2000">
                          <a:latin typeface="Cambria Math"/>
                        </a:rPr>
                        <m:t>cos</m:t>
                      </m:r>
                      <m:d>
                        <m:dPr>
                          <m:ctrlPr>
                            <a:rPr lang="tr-TR" altLang="tr-TR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tr-TR" sz="2000" i="1">
                              <a:latin typeface="Cambria Math"/>
                              <a:ea typeface="Cambria Math"/>
                            </a:rPr>
                            <m:t>∅</m:t>
                          </m:r>
                          <m:r>
                            <a:rPr lang="tr-TR" altLang="tr-TR" sz="2000" i="1">
                              <a:latin typeface="Cambria Math"/>
                              <a:ea typeface="Cambria Math"/>
                            </a:rPr>
                            <m:t>+</m:t>
                          </m:r>
                          <m:r>
                            <a:rPr lang="tr-TR" altLang="tr-TR" sz="2000" i="1">
                              <a:latin typeface="Cambria Math"/>
                              <a:ea typeface="Cambria Math"/>
                            </a:rPr>
                            <m:t>𝜃</m:t>
                          </m:r>
                        </m:e>
                      </m:d>
                      <m:r>
                        <a:rPr lang="tr-TR" altLang="tr-TR" sz="2000" i="1">
                          <a:latin typeface="Cambria Math"/>
                        </a:rPr>
                        <m:t>=</m:t>
                      </m:r>
                      <m:r>
                        <a:rPr lang="tr-TR" altLang="tr-TR" sz="2000" b="0" i="1" smtClean="0">
                          <a:latin typeface="Cambria Math"/>
                        </a:rPr>
                        <m:t>𝑥</m:t>
                      </m:r>
                      <m:r>
                        <a:rPr lang="tr-TR" altLang="tr-TR" sz="2000" i="1">
                          <a:latin typeface="Cambria Math"/>
                          <a:ea typeface="Cambria Math"/>
                        </a:rPr>
                        <m:t>.</m:t>
                      </m:r>
                      <m:func>
                        <m:funcPr>
                          <m:ctrlPr>
                            <a:rPr lang="tr-TR" altLang="tr-TR" sz="2000" b="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tr-TR" altLang="tr-TR" sz="2000">
                              <a:latin typeface="Cambria Math"/>
                              <a:ea typeface="Cambria Math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tr-TR" altLang="tr-TR" sz="20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tr-TR" altLang="tr-TR" sz="2000" i="1">
                                  <a:latin typeface="Cambria Math"/>
                                  <a:ea typeface="Cambria Math"/>
                                </a:rPr>
                                <m:t>𝜃</m:t>
                              </m:r>
                            </m:e>
                          </m:d>
                        </m:e>
                      </m:func>
                      <m:r>
                        <a:rPr lang="tr-TR" altLang="tr-TR" sz="2000" i="1">
                          <a:latin typeface="Cambria Math"/>
                          <a:ea typeface="Cambria Math"/>
                        </a:rPr>
                        <m:t>−</m:t>
                      </m:r>
                      <m:r>
                        <a:rPr lang="tr-TR" altLang="tr-TR" sz="2000" b="0" i="1" smtClean="0">
                          <a:latin typeface="Cambria Math"/>
                        </a:rPr>
                        <m:t>𝑦</m:t>
                      </m:r>
                      <m:r>
                        <a:rPr lang="tr-TR" altLang="tr-TR" sz="2000" b="0" i="0" smtClean="0">
                          <a:latin typeface="Cambria Math"/>
                        </a:rPr>
                        <m:t>.</m:t>
                      </m:r>
                      <m:r>
                        <m:rPr>
                          <m:sty m:val="p"/>
                        </m:rPr>
                        <a:rPr lang="tr-TR" altLang="tr-TR" sz="2000">
                          <a:latin typeface="Cambria Math"/>
                          <a:ea typeface="Cambria Math"/>
                        </a:rPr>
                        <m:t>sin</m:t>
                      </m:r>
                      <m:r>
                        <a:rPr lang="tr-TR" altLang="tr-TR" sz="2000" i="1">
                          <a:latin typeface="Cambria Math"/>
                          <a:ea typeface="Cambria Math"/>
                        </a:rPr>
                        <m:t>⁡(</m:t>
                      </m:r>
                      <m:r>
                        <a:rPr lang="tr-TR" altLang="tr-TR" sz="2000" i="1">
                          <a:latin typeface="Cambria Math"/>
                          <a:ea typeface="Cambria Math"/>
                        </a:rPr>
                        <m:t>𝜃</m:t>
                      </m:r>
                      <m:r>
                        <a:rPr lang="tr-TR" altLang="tr-TR" sz="2000" b="0" i="1" smtClean="0">
                          <a:latin typeface="Cambria Math"/>
                          <a:ea typeface="Cambria Math"/>
                        </a:rPr>
                        <m:t>)</m:t>
                      </m:r>
                    </m:oMath>
                  </m:oMathPara>
                </a14:m>
                <a:endParaRPr lang="tr-TR" altLang="tr-TR" sz="2000" dirty="0"/>
              </a:p>
              <a:p>
                <a:pPr marL="715963" lvl="1" defTabSz="715963">
                  <a:tabLst>
                    <a:tab pos="715963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tr-TR" altLang="tr-TR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tr-TR" altLang="tr-TR" sz="2000" i="1">
                              <a:latin typeface="Cambria Math"/>
                            </a:rPr>
                            <m:t>𝑦</m:t>
                          </m:r>
                        </m:e>
                        <m:sup>
                          <m:r>
                            <a:rPr lang="tr-TR" altLang="tr-TR" sz="2000" i="1">
                              <a:latin typeface="Cambria Math"/>
                            </a:rPr>
                            <m:t>′</m:t>
                          </m:r>
                        </m:sup>
                      </m:sSup>
                      <m:r>
                        <a:rPr lang="tr-TR" altLang="tr-TR" sz="2000">
                          <a:latin typeface="Cambria Math"/>
                        </a:rPr>
                        <m:t>=</m:t>
                      </m:r>
                      <m:r>
                        <m:rPr>
                          <m:sty m:val="p"/>
                        </m:rPr>
                        <a:rPr lang="tr-TR" altLang="tr-TR" sz="2000">
                          <a:latin typeface="Cambria Math"/>
                        </a:rPr>
                        <m:t>r</m:t>
                      </m:r>
                      <m:r>
                        <a:rPr lang="tr-TR" altLang="tr-TR" sz="2000">
                          <a:latin typeface="Cambria Math"/>
                        </a:rPr>
                        <m:t>.</m:t>
                      </m:r>
                      <m:r>
                        <m:rPr>
                          <m:sty m:val="p"/>
                        </m:rPr>
                        <a:rPr lang="tr-TR" altLang="tr-TR" sz="2000">
                          <a:latin typeface="Cambria Math"/>
                        </a:rPr>
                        <m:t>sin</m:t>
                      </m:r>
                      <m:d>
                        <m:dPr>
                          <m:ctrlPr>
                            <a:rPr lang="tr-TR" altLang="tr-TR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tr-TR" sz="2000" i="1">
                              <a:latin typeface="Cambria Math"/>
                              <a:ea typeface="Cambria Math"/>
                            </a:rPr>
                            <m:t>∅</m:t>
                          </m:r>
                          <m:r>
                            <a:rPr lang="tr-TR" altLang="tr-TR" sz="2000" i="1">
                              <a:latin typeface="Cambria Math"/>
                              <a:ea typeface="Cambria Math"/>
                            </a:rPr>
                            <m:t>+</m:t>
                          </m:r>
                          <m:r>
                            <a:rPr lang="tr-TR" altLang="tr-TR" sz="2000" i="1">
                              <a:latin typeface="Cambria Math"/>
                              <a:ea typeface="Cambria Math"/>
                            </a:rPr>
                            <m:t>𝜃</m:t>
                          </m:r>
                        </m:e>
                      </m:d>
                      <m:r>
                        <a:rPr lang="tr-TR" altLang="tr-TR" sz="2000" b="0" i="1" smtClean="0">
                          <a:latin typeface="Cambria Math"/>
                        </a:rPr>
                        <m:t>=</m:t>
                      </m:r>
                      <m:r>
                        <a:rPr lang="tr-TR" altLang="tr-TR" sz="2000" i="1">
                          <a:latin typeface="Cambria Math"/>
                        </a:rPr>
                        <m:t>𝑥</m:t>
                      </m:r>
                      <m:r>
                        <a:rPr lang="tr-TR" altLang="tr-TR" sz="2000" i="1">
                          <a:latin typeface="Cambria Math"/>
                          <a:ea typeface="Cambria Math"/>
                        </a:rPr>
                        <m:t>.</m:t>
                      </m:r>
                      <m:func>
                        <m:funcPr>
                          <m:ctrlPr>
                            <a:rPr lang="tr-TR" altLang="tr-TR" sz="20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tr-TR" altLang="tr-TR" sz="2000" b="0" i="0" smtClean="0">
                              <a:latin typeface="Cambria Math"/>
                              <a:ea typeface="Cambria Math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tr-TR" altLang="tr-TR" sz="20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tr-TR" altLang="tr-TR" sz="2000" i="1">
                                  <a:latin typeface="Cambria Math"/>
                                  <a:ea typeface="Cambria Math"/>
                                </a:rPr>
                                <m:t>𝜃</m:t>
                              </m:r>
                            </m:e>
                          </m:d>
                        </m:e>
                      </m:func>
                      <m:r>
                        <a:rPr lang="tr-TR" altLang="tr-TR" sz="2000" b="0" i="1" smtClean="0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tr-TR" altLang="tr-TR" sz="2000" i="1">
                          <a:latin typeface="Cambria Math"/>
                        </a:rPr>
                        <m:t>𝑦</m:t>
                      </m:r>
                      <m:r>
                        <a:rPr lang="tr-TR" altLang="tr-TR" sz="2000">
                          <a:latin typeface="Cambria Math"/>
                        </a:rPr>
                        <m:t>.</m:t>
                      </m:r>
                      <m:r>
                        <m:rPr>
                          <m:sty m:val="p"/>
                        </m:rPr>
                        <a:rPr lang="tr-TR" altLang="tr-TR" sz="2000" b="0" i="0" smtClean="0">
                          <a:latin typeface="Cambria Math"/>
                          <a:ea typeface="Cambria Math"/>
                        </a:rPr>
                        <m:t>cos</m:t>
                      </m:r>
                      <m:r>
                        <a:rPr lang="tr-TR" altLang="tr-TR" sz="2000" i="1">
                          <a:latin typeface="Cambria Math"/>
                          <a:ea typeface="Cambria Math"/>
                        </a:rPr>
                        <m:t>⁡(</m:t>
                      </m:r>
                      <m:r>
                        <a:rPr lang="tr-TR" altLang="tr-TR" sz="2000" i="1">
                          <a:latin typeface="Cambria Math"/>
                          <a:ea typeface="Cambria Math"/>
                        </a:rPr>
                        <m:t>𝜃</m:t>
                      </m:r>
                      <m:r>
                        <m:rPr>
                          <m:nor/>
                        </m:rPr>
                        <a:rPr lang="tr-TR" altLang="tr-TR" sz="2000" b="0" i="0" smtClean="0">
                          <a:latin typeface="Cambria Math"/>
                          <a:ea typeface="Cambria Math"/>
                        </a:rPr>
                        <m:t>)</m:t>
                      </m:r>
                    </m:oMath>
                  </m:oMathPara>
                </a14:m>
                <a:endParaRPr lang="tr-TR" altLang="tr-TR" sz="2000" dirty="0"/>
              </a:p>
            </p:txBody>
          </p:sp>
        </mc:Choice>
        <mc:Fallback xmlns="">
          <p:sp>
            <p:nvSpPr>
              <p:cNvPr id="7" name="Dikdörtgen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327135"/>
                <a:ext cx="8208912" cy="707886"/>
              </a:xfrm>
              <a:prstGeom prst="rect">
                <a:avLst/>
              </a:prstGeom>
              <a:blipFill>
                <a:blip r:embed="rId5"/>
                <a:stretch>
                  <a:fillRect b="-77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Metin kutusu 2"/>
              <p:cNvSpPr txBox="1"/>
              <p:nvPr/>
            </p:nvSpPr>
            <p:spPr>
              <a:xfrm>
                <a:off x="681112" y="4384526"/>
                <a:ext cx="4073872" cy="19189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tr-TR" sz="20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tr-TR" sz="2000" i="1" dirty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tr-TR" sz="2000" i="1" dirty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tr-TR" sz="2000" b="0" i="1" dirty="0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tr-TR" sz="2000" i="1" dirty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altLang="tr-TR" sz="2000" b="0" i="1" dirty="0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e>
                            </m:mr>
                          </m:m>
                        </m:e>
                      </m:d>
                      <m:r>
                        <a:rPr lang="tr-TR" sz="2000" b="0" i="0" smtClean="0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tr-TR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tr-TR" sz="20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tr-TR" altLang="tr-TR" sz="2000" i="1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tr-TR" altLang="tr-TR" sz="2000">
                                        <a:latin typeface="Cambria Math"/>
                                        <a:ea typeface="Cambria Math"/>
                                      </a:rPr>
                                      <m:t>cos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tr-TR" altLang="tr-TR" sz="2000" i="1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tr-TR" altLang="tr-TR" sz="2000" i="1">
                                            <a:latin typeface="Cambria Math"/>
                                            <a:ea typeface="Cambria Math"/>
                                          </a:rPr>
                                          <m:t>𝜃</m:t>
                                        </m:r>
                                      </m:e>
                                    </m:d>
                                  </m:e>
                                </m:func>
                              </m:e>
                              <m:e>
                                <m:r>
                                  <a:rPr lang="tr-TR" sz="2000" b="0" i="1" smtClean="0">
                                    <a:latin typeface="Cambria Math"/>
                                  </a:rPr>
                                  <m:t>−</m:t>
                                </m:r>
                                <m:r>
                                  <m:rPr>
                                    <m:sty m:val="p"/>
                                  </m:rPr>
                                  <a:rPr lang="tr-TR" altLang="tr-TR" sz="2000">
                                    <a:latin typeface="Cambria Math"/>
                                    <a:ea typeface="Cambria Math"/>
                                  </a:rPr>
                                  <m:t>sin</m:t>
                                </m:r>
                                <m: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⁡(</m:t>
                                </m:r>
                                <m: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𝜃</m:t>
                                </m:r>
                                <m: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)</m:t>
                                </m:r>
                                <m:r>
                                  <m:rPr>
                                    <m:nor/>
                                  </m:rPr>
                                  <a:rPr lang="tr-TR" altLang="tr-TR" sz="2000" dirty="0"/>
                                  <m:t> 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tr-TR" altLang="tr-TR" sz="2000">
                                    <a:latin typeface="Cambria Math"/>
                                    <a:ea typeface="Cambria Math"/>
                                  </a:rPr>
                                  <m:t>sin</m:t>
                                </m:r>
                                <m: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⁡(</m:t>
                                </m:r>
                                <m: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𝜃</m:t>
                                </m:r>
                                <m: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)</m:t>
                                </m:r>
                                <m:r>
                                  <m:rPr>
                                    <m:nor/>
                                  </m:rPr>
                                  <a:rPr lang="tr-TR" altLang="tr-TR" sz="2000" dirty="0"/>
                                  <m:t> 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lang="tr-TR" altLang="tr-TR" sz="2000">
                                    <a:latin typeface="Cambria Math"/>
                                    <a:ea typeface="Cambria Math"/>
                                  </a:rPr>
                                  <m:t>cos</m:t>
                                </m:r>
                                <m: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⁡(</m:t>
                                </m:r>
                                <m: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𝜃</m:t>
                                </m:r>
                                <m:r>
                                  <m:rPr>
                                    <m:nor/>
                                  </m:rPr>
                                  <a:rPr lang="tr-TR" altLang="tr-TR" sz="2000">
                                    <a:latin typeface="Cambria Math"/>
                                    <a:ea typeface="Cambria Math"/>
                                  </a:rPr>
                                  <m:t>)</m:t>
                                </m:r>
                                <m:r>
                                  <m:rPr>
                                    <m:nor/>
                                  </m:rPr>
                                  <a:rPr lang="tr-TR" altLang="tr-TR" sz="2000" dirty="0"/>
                                  <m:t> 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tr-TR" sz="20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tr-TR" sz="20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tr-TR" sz="20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tr-TR" sz="2000" b="0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tr-TR" sz="2000" b="0" i="1" dirty="0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000" dirty="0" smtClean="0"/>
              </a:p>
              <a:p>
                <a:endParaRPr lang="en-US" sz="200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tr-TR" sz="20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tr-TR" sz="2000" i="1" dirty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tr-TR" sz="2000" i="1" dirty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tr-TR" sz="2000" i="1" dirty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tr-TR" sz="2000" i="1" dirty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altLang="tr-TR" sz="2000" i="1" dirty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e>
                            </m:mr>
                          </m:m>
                        </m:e>
                      </m:d>
                      <m:r>
                        <a:rPr lang="tr-TR" sz="2000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tr-TR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tr-TR" sz="2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tr-TR" altLang="tr-TR" sz="2000" i="1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tr-TR" altLang="tr-TR" sz="2000">
                                        <a:latin typeface="Cambria Math"/>
                                        <a:ea typeface="Cambria Math"/>
                                      </a:rPr>
                                      <m:t>cos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tr-TR" altLang="tr-TR" sz="2000" i="1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tr-TR" sz="2000" b="0" i="1" smtClean="0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  <m:t>60</m:t>
                                        </m:r>
                                      </m:e>
                                    </m:d>
                                  </m:e>
                                </m:func>
                              </m:e>
                              <m:e>
                                <m:r>
                                  <a:rPr lang="tr-TR" sz="2000" i="1">
                                    <a:latin typeface="Cambria Math"/>
                                  </a:rPr>
                                  <m:t>−</m:t>
                                </m:r>
                                <m:r>
                                  <m:rPr>
                                    <m:sty m:val="p"/>
                                  </m:rPr>
                                  <a:rPr lang="tr-TR" altLang="tr-TR" sz="2000">
                                    <a:latin typeface="Cambria Math"/>
                                    <a:ea typeface="Cambria Math"/>
                                  </a:rPr>
                                  <m:t>sin</m:t>
                                </m:r>
                                <m: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⁡(</m:t>
                                </m:r>
                                <m:r>
                                  <a:rPr lang="en-US" altLang="tr-TR" sz="2000" b="0" i="1" smtClean="0">
                                    <a:latin typeface="Cambria Math" panose="02040503050406030204" pitchFamily="18" charset="0"/>
                                    <a:ea typeface="Cambria Math"/>
                                  </a:rPr>
                                  <m:t>60</m:t>
                                </m:r>
                                <m: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)</m:t>
                                </m:r>
                                <m:r>
                                  <m:rPr>
                                    <m:nor/>
                                  </m:rPr>
                                  <a:rPr lang="tr-TR" altLang="tr-TR" sz="2000" dirty="0"/>
                                  <m:t> 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tr-TR" altLang="tr-TR" sz="2000">
                                    <a:latin typeface="Cambria Math"/>
                                    <a:ea typeface="Cambria Math"/>
                                  </a:rPr>
                                  <m:t>sin</m:t>
                                </m:r>
                                <m: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⁡(</m:t>
                                </m:r>
                                <m:r>
                                  <a:rPr lang="en-US" altLang="tr-TR" sz="2000" b="0" i="1" smtClean="0">
                                    <a:latin typeface="Cambria Math" panose="02040503050406030204" pitchFamily="18" charset="0"/>
                                    <a:ea typeface="Cambria Math"/>
                                  </a:rPr>
                                  <m:t>60</m:t>
                                </m:r>
                                <m: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)</m:t>
                                </m:r>
                                <m:r>
                                  <m:rPr>
                                    <m:nor/>
                                  </m:rPr>
                                  <a:rPr lang="tr-TR" altLang="tr-TR" sz="2000" dirty="0"/>
                                  <m:t> 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lang="tr-TR" altLang="tr-TR" sz="2000">
                                    <a:latin typeface="Cambria Math"/>
                                    <a:ea typeface="Cambria Math"/>
                                  </a:rPr>
                                  <m:t>cos</m:t>
                                </m:r>
                                <m: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⁡(</m:t>
                                </m:r>
                                <m:r>
                                  <a:rPr lang="en-US" altLang="tr-TR" sz="2000" b="0" i="1" smtClean="0">
                                    <a:latin typeface="Cambria Math" panose="02040503050406030204" pitchFamily="18" charset="0"/>
                                    <a:ea typeface="Cambria Math"/>
                                  </a:rPr>
                                  <m:t>60</m:t>
                                </m:r>
                                <m:r>
                                  <m:rPr>
                                    <m:nor/>
                                  </m:rPr>
                                  <a:rPr lang="tr-TR" altLang="tr-TR" sz="2000">
                                    <a:latin typeface="Cambria Math"/>
                                    <a:ea typeface="Cambria Math"/>
                                  </a:rPr>
                                  <m:t>)</m:t>
                                </m:r>
                                <m:r>
                                  <m:rPr>
                                    <m:nor/>
                                  </m:rPr>
                                  <a:rPr lang="tr-TR" altLang="tr-TR" sz="2000" dirty="0"/>
                                  <m:t> 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tr-TR" sz="20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tr-TR" sz="20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tr-TR" sz="2000" i="1" dirty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tr-TR" sz="2000" b="0" i="1" dirty="0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tr-TR" sz="2000" b="0" i="1" dirty="0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tr-TR" sz="2000" dirty="0" smtClean="0"/>
              </a:p>
              <a:p>
                <a:endParaRPr lang="tr-TR" sz="2000" dirty="0"/>
              </a:p>
            </p:txBody>
          </p:sp>
        </mc:Choice>
        <mc:Fallback xmlns="">
          <p:sp>
            <p:nvSpPr>
              <p:cNvPr id="3" name="Metin kutusu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112" y="4384526"/>
                <a:ext cx="4073872" cy="19189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Dikdörtgen 4"/>
              <p:cNvSpPr/>
              <p:nvPr/>
            </p:nvSpPr>
            <p:spPr>
              <a:xfrm>
                <a:off x="7643345" y="2996952"/>
                <a:ext cx="119859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tr-TR" altLang="tr-TR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tr-TR" altLang="tr-TR" b="1">
                              <a:latin typeface="Cambria Math"/>
                            </a:rPr>
                            <m:t>𝐏</m:t>
                          </m:r>
                        </m:e>
                        <m:sup>
                          <m:r>
                            <a:rPr lang="tr-TR" altLang="tr-TR" i="1">
                              <a:latin typeface="Cambria Math"/>
                            </a:rPr>
                            <m:t>′</m:t>
                          </m:r>
                        </m:sup>
                      </m:sSup>
                      <m:r>
                        <a:rPr lang="tr-TR" altLang="tr-TR" i="1">
                          <a:latin typeface="Cambria Math"/>
                        </a:rPr>
                        <m:t>=</m:t>
                      </m:r>
                      <m:r>
                        <a:rPr lang="tr-TR" altLang="tr-TR" b="1" i="0" smtClean="0">
                          <a:latin typeface="Cambria Math"/>
                        </a:rPr>
                        <m:t>𝐑</m:t>
                      </m:r>
                      <m:r>
                        <a:rPr lang="tr-TR" altLang="tr-TR" b="1" i="0" smtClean="0">
                          <a:latin typeface="Cambria Math"/>
                        </a:rPr>
                        <m:t>.</m:t>
                      </m:r>
                      <m:r>
                        <a:rPr lang="tr-TR" altLang="tr-TR" b="1" i="0" smtClean="0">
                          <a:latin typeface="Cambria Math"/>
                        </a:rPr>
                        <m:t>𝐏</m:t>
                      </m:r>
                      <m:r>
                        <a:rPr lang="tr-TR" altLang="tr-TR" b="1">
                          <a:latin typeface="Cambria Math"/>
                        </a:rPr>
                        <m:t> </m:t>
                      </m:r>
                    </m:oMath>
                  </m:oMathPara>
                </a14:m>
                <a:endParaRPr lang="tr-TR" dirty="0"/>
              </a:p>
            </p:txBody>
          </p:sp>
        </mc:Choice>
        <mc:Fallback xmlns="">
          <p:sp>
            <p:nvSpPr>
              <p:cNvPr id="5" name="Dikdörtgen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3345" y="2996952"/>
                <a:ext cx="1198598" cy="369332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Metin kutusu 9"/>
              <p:cNvSpPr txBox="1"/>
              <p:nvPr/>
            </p:nvSpPr>
            <p:spPr>
              <a:xfrm>
                <a:off x="4716016" y="4725144"/>
                <a:ext cx="4142994" cy="15351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US" sz="2000" dirty="0" smtClean="0"/>
              </a:p>
              <a:p>
                <a:endParaRPr lang="en-US" sz="200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tr-TR" sz="20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tr-TR" sz="2000" i="1" dirty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tr-TR" sz="2000" b="0" i="1" dirty="0" smtClean="0">
                                    <a:latin typeface="Cambria Math" panose="02040503050406030204" pitchFamily="18" charset="0"/>
                                  </a:rPr>
                                  <m:t>−0.098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tr-TR" sz="2000" b="0" i="1" dirty="0" smtClean="0">
                                    <a:latin typeface="Cambria Math" panose="02040503050406030204" pitchFamily="18" charset="0"/>
                                  </a:rPr>
                                  <m:t>5.83</m:t>
                                </m:r>
                              </m:e>
                            </m:mr>
                          </m:m>
                        </m:e>
                      </m:d>
                      <m:r>
                        <a:rPr lang="tr-TR" sz="2000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tr-TR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tr-TR" sz="2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tr-TR" sz="2000" i="1" smtClean="0">
                                    <a:latin typeface="Cambria Math" panose="02040503050406030204" pitchFamily="18" charset="0"/>
                                    <a:ea typeface="Cambria Math"/>
                                  </a:rPr>
                                  <m:t>0</m:t>
                                </m:r>
                                <m:r>
                                  <a:rPr lang="en-US" altLang="tr-TR" sz="2000" b="0" i="1" smtClean="0">
                                    <a:latin typeface="Cambria Math" panose="02040503050406030204" pitchFamily="18" charset="0"/>
                                    <a:ea typeface="Cambria Math"/>
                                  </a:rPr>
                                  <m:t>.5</m:t>
                                </m:r>
                              </m:e>
                              <m:e>
                                <m:r>
                                  <a:rPr lang="tr-TR" sz="2000" i="1">
                                    <a:latin typeface="Cambria Math"/>
                                  </a:rPr>
                                  <m:t>−</m:t>
                                </m:r>
                                <m:r>
                                  <a:rPr lang="en-US" altLang="tr-TR" sz="2000" i="1" smtClean="0">
                                    <a:latin typeface="Cambria Math" panose="02040503050406030204" pitchFamily="18" charset="0"/>
                                    <a:ea typeface="Cambria Math"/>
                                  </a:rPr>
                                  <m:t>0</m:t>
                                </m:r>
                                <m:r>
                                  <a:rPr lang="en-US" altLang="tr-TR" sz="2000" b="0" i="1" smtClean="0">
                                    <a:latin typeface="Cambria Math" panose="02040503050406030204" pitchFamily="18" charset="0"/>
                                    <a:ea typeface="Cambria Math"/>
                                  </a:rPr>
                                  <m:t>.866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tr-TR" sz="2000" i="1" smtClean="0">
                                    <a:latin typeface="Cambria Math" panose="02040503050406030204" pitchFamily="18" charset="0"/>
                                    <a:ea typeface="Cambria Math"/>
                                  </a:rPr>
                                  <m:t>0</m:t>
                                </m:r>
                                <m:r>
                                  <a:rPr lang="en-US" altLang="tr-TR" sz="2000" b="0" i="1" smtClean="0">
                                    <a:latin typeface="Cambria Math" panose="02040503050406030204" pitchFamily="18" charset="0"/>
                                    <a:ea typeface="Cambria Math"/>
                                  </a:rPr>
                                  <m:t>.866</m:t>
                                </m:r>
                              </m:e>
                              <m:e>
                                <m:r>
                                  <a:rPr lang="en-US" altLang="tr-TR" sz="2000" i="1" smtClean="0">
                                    <a:latin typeface="Cambria Math" panose="02040503050406030204" pitchFamily="18" charset="0"/>
                                    <a:ea typeface="Cambria Math"/>
                                  </a:rPr>
                                  <m:t>0</m:t>
                                </m:r>
                                <m:r>
                                  <a:rPr lang="en-US" altLang="tr-TR" sz="2000" b="0" i="1" smtClean="0">
                                    <a:latin typeface="Cambria Math" panose="02040503050406030204" pitchFamily="18" charset="0"/>
                                    <a:ea typeface="Cambria Math"/>
                                  </a:rPr>
                                  <m:t>.5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tr-TR" sz="20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tr-TR" sz="20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tr-TR" sz="2000" i="1" dirty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tr-TR" sz="2000" b="0" i="1" dirty="0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tr-TR" sz="2000" b="0" i="1" dirty="0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tr-TR" sz="2000" dirty="0" smtClean="0"/>
              </a:p>
              <a:p>
                <a:endParaRPr lang="tr-TR" sz="2000" dirty="0"/>
              </a:p>
            </p:txBody>
          </p:sp>
        </mc:Choice>
        <mc:Fallback xmlns="">
          <p:sp>
            <p:nvSpPr>
              <p:cNvPr id="10" name="Metin kutusu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6016" y="4725144"/>
                <a:ext cx="4142994" cy="153516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05009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3" grpId="0"/>
      <p:bldP spid="5" grpId="0"/>
      <p:bldP spid="10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Title 1"/>
          <p:cNvSpPr>
            <a:spLocks noGrp="1"/>
          </p:cNvSpPr>
          <p:nvPr>
            <p:ph type="title"/>
          </p:nvPr>
        </p:nvSpPr>
        <p:spPr>
          <a:xfrm>
            <a:off x="990600" y="381000"/>
            <a:ext cx="7086600" cy="6858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tr-TR" dirty="0" smtClean="0"/>
              <a:t>OpenGL </a:t>
            </a:r>
            <a:r>
              <a:rPr lang="tr-TR" altLang="tr-TR" dirty="0" smtClean="0"/>
              <a:t>Geometrik Dönüşüm Fonksiyonlarının Özeti</a:t>
            </a:r>
            <a:endParaRPr lang="en-US" altLang="tr-TR" dirty="0" smtClean="0"/>
          </a:p>
        </p:txBody>
      </p:sp>
      <p:pic>
        <p:nvPicPr>
          <p:cNvPr id="88067" name="tab_07_01.jpg" descr="tab_07_01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35" b="3042"/>
          <a:stretch/>
        </p:blipFill>
        <p:spPr bwMode="auto">
          <a:xfrm>
            <a:off x="931024" y="1700808"/>
            <a:ext cx="7331075" cy="49404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63133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ADGHFG0.jpg" descr="AADGHFG0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12"/>
          <a:stretch/>
        </p:blipFill>
        <p:spPr bwMode="auto">
          <a:xfrm>
            <a:off x="7285024" y="4374838"/>
            <a:ext cx="1751472" cy="24721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Lab4</a:t>
            </a:r>
            <a:endParaRPr lang="en-US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3134678"/>
          </a:xfrm>
        </p:spPr>
        <p:txBody>
          <a:bodyPr>
            <a:normAutofit fontScale="62500" lnSpcReduction="20000"/>
          </a:bodyPr>
          <a:lstStyle/>
          <a:p>
            <a:r>
              <a:rPr lang="en-US" sz="2800" smtClean="0"/>
              <a:t>3-B silindirik bir tel çerçeve temsilini belirlenen hassasiyet katsayısıyla çizdiren etkileşimli bir uygulama geliştiriniz.</a:t>
            </a:r>
            <a:endParaRPr lang="en-US" sz="2800"/>
          </a:p>
          <a:p>
            <a:pPr lvl="1">
              <a:lnSpc>
                <a:spcPct val="120000"/>
              </a:lnSpc>
              <a:spcBef>
                <a:spcPts val="600"/>
              </a:spcBef>
            </a:pPr>
            <a:r>
              <a:rPr lang="en-US" sz="2500" smtClean="0"/>
              <a:t>Tel çerçeveye Y klavye tuşuyla yeşil mermer, G klavye tuşuyla gri metalik doku giydiriniz.</a:t>
            </a:r>
          </a:p>
          <a:p>
            <a:pPr lvl="1">
              <a:lnSpc>
                <a:spcPct val="120000"/>
              </a:lnSpc>
              <a:spcBef>
                <a:spcPts val="600"/>
              </a:spcBef>
            </a:pPr>
            <a:r>
              <a:rPr lang="en-US" sz="2500"/>
              <a:t>Ok yönleriyle modelin sağ-sol ve yukarı-aşağı hareketini sağlayınız.</a:t>
            </a:r>
          </a:p>
          <a:p>
            <a:pPr lvl="1">
              <a:lnSpc>
                <a:spcPct val="120000"/>
              </a:lnSpc>
              <a:spcBef>
                <a:spcPts val="600"/>
              </a:spcBef>
            </a:pPr>
            <a:r>
              <a:rPr lang="en-US" sz="2500" smtClean="0"/>
              <a:t>R klavye tuşuyla modelin y ekseni etrafında dönmesini sağlayınız.</a:t>
            </a:r>
            <a:endParaRPr lang="en-US" sz="2500"/>
          </a:p>
          <a:p>
            <a:pPr lvl="1">
              <a:lnSpc>
                <a:spcPct val="120000"/>
              </a:lnSpc>
              <a:spcBef>
                <a:spcPts val="600"/>
              </a:spcBef>
            </a:pPr>
            <a:r>
              <a:rPr lang="en-US" sz="2500" smtClean="0"/>
              <a:t>T klavye tuşuyla tel çerçeve moduna geçiniz. Bu modda,</a:t>
            </a:r>
          </a:p>
          <a:p>
            <a:pPr lvl="2">
              <a:lnSpc>
                <a:spcPct val="120000"/>
              </a:lnSpc>
              <a:spcBef>
                <a:spcPts val="600"/>
              </a:spcBef>
            </a:pPr>
            <a:r>
              <a:rPr lang="en-US" sz="2100" smtClean="0"/>
              <a:t>Gösterim ekranında gerçekleşen bir fare tıklaması için sahne sınırlarına göre farenin tıklandığı P</a:t>
            </a:r>
            <a:r>
              <a:rPr lang="en-US" sz="2100" baseline="-25000" smtClean="0"/>
              <a:t>0</a:t>
            </a:r>
            <a:r>
              <a:rPr lang="en-US" sz="2100" smtClean="0"/>
              <a:t> konumundan –z eksenine doğru sahneye dik (ortogonal) bir ışın gönderildiğini varsayınız.</a:t>
            </a:r>
          </a:p>
          <a:p>
            <a:pPr lvl="2">
              <a:lnSpc>
                <a:spcPct val="120000"/>
              </a:lnSpc>
              <a:spcBef>
                <a:spcPts val="600"/>
              </a:spcBef>
            </a:pPr>
            <a:r>
              <a:rPr lang="en-US" sz="2100" smtClean="0"/>
              <a:t>Işının tel çerçeveyi kestiği silindirik poligonu son basılan klavye tuşuna göre yeşil mermer veya gri metalik dokuyla görselleyiniz.</a:t>
            </a:r>
          </a:p>
          <a:p>
            <a:pPr lvl="2">
              <a:lnSpc>
                <a:spcPct val="120000"/>
              </a:lnSpc>
              <a:spcBef>
                <a:spcPts val="600"/>
              </a:spcBef>
            </a:pPr>
            <a:r>
              <a:rPr lang="en-US" sz="2100" smtClean="0"/>
              <a:t>Işının tel çerçeveyi kestiği herhangi bir poligon yoksa tel çerçevenin tel rengini rasgele güncelleyiniz.</a:t>
            </a:r>
          </a:p>
        </p:txBody>
      </p:sp>
      <p:sp>
        <p:nvSpPr>
          <p:cNvPr id="7" name="İçerik Yer Tutucusu 2"/>
          <p:cNvSpPr txBox="1">
            <a:spLocks/>
          </p:cNvSpPr>
          <p:nvPr/>
        </p:nvSpPr>
        <p:spPr>
          <a:xfrm>
            <a:off x="457200" y="4149080"/>
            <a:ext cx="5796596" cy="22356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  <a:spcBef>
                <a:spcPts val="600"/>
              </a:spcBef>
            </a:pPr>
            <a:r>
              <a:rPr lang="en-US" sz="1600" smtClean="0"/>
              <a:t>Işın poligon kesişimi için ışın-normal yönelimi, ışın-düzlem kesişimi ve içinde-dışında testlerinden yararlanınız.</a:t>
            </a:r>
          </a:p>
          <a:p>
            <a:pPr lvl="1">
              <a:lnSpc>
                <a:spcPct val="120000"/>
              </a:lnSpc>
              <a:spcBef>
                <a:spcPts val="600"/>
              </a:spcBef>
            </a:pPr>
            <a:r>
              <a:rPr lang="en-US" sz="1600" smtClean="0"/>
              <a:t>shader </a:t>
            </a:r>
            <a:r>
              <a:rPr lang="en-US" sz="1600"/>
              <a:t>ve stb_image kütüphanelerini ekleyiniz.</a:t>
            </a:r>
          </a:p>
          <a:p>
            <a:pPr lvl="1"/>
            <a:r>
              <a:rPr lang="en-US" sz="1600" smtClean="0"/>
              <a:t>Tam </a:t>
            </a:r>
            <a:r>
              <a:rPr lang="en-US" sz="1600"/>
              <a:t>yorumlu kodunuzu ve OpenGL çıktısını içeren bir rapor hazırlayınız.</a:t>
            </a:r>
          </a:p>
          <a:p>
            <a:pPr lvl="1" indent="-342900"/>
            <a:r>
              <a:rPr lang="en-US" sz="1600"/>
              <a:t>Raporun içine ve dosya ismine adınızı, soyadınızı ve öğrenci numaranızı yazınız.</a:t>
            </a:r>
          </a:p>
          <a:p>
            <a:pPr lvl="1" indent="-342900"/>
            <a:r>
              <a:rPr lang="en-US" sz="1600"/>
              <a:t>Dosyayı pdf olarak kaydedip son teslim tarihinden önce UKEY’deki </a:t>
            </a:r>
            <a:r>
              <a:rPr lang="en-US" sz="1600" smtClean="0"/>
              <a:t>Lab4 </a:t>
            </a:r>
            <a:r>
              <a:rPr lang="en-US" sz="1600"/>
              <a:t>ödevi arayüzüne yükleyiniz. </a:t>
            </a:r>
          </a:p>
        </p:txBody>
      </p:sp>
      <p:pic>
        <p:nvPicPr>
          <p:cNvPr id="11" name="Resim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2189" y="4794805"/>
            <a:ext cx="452775" cy="2007647"/>
          </a:xfrm>
          <a:prstGeom prst="rect">
            <a:avLst/>
          </a:prstGeom>
        </p:spPr>
      </p:pic>
      <p:cxnSp>
        <p:nvCxnSpPr>
          <p:cNvPr id="5" name="Düz Ok Bağlayıcısı 4"/>
          <p:cNvCxnSpPr/>
          <p:nvPr/>
        </p:nvCxnSpPr>
        <p:spPr>
          <a:xfrm flipV="1">
            <a:off x="8164255" y="5324430"/>
            <a:ext cx="1296" cy="64807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4" name="Resim 2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1913" y="5740101"/>
            <a:ext cx="582375" cy="582375"/>
          </a:xfrm>
          <a:prstGeom prst="rect">
            <a:avLst/>
          </a:prstGeom>
        </p:spPr>
      </p:pic>
      <p:sp>
        <p:nvSpPr>
          <p:cNvPr id="26" name="Dik Üçgen 25"/>
          <p:cNvSpPr/>
          <p:nvPr/>
        </p:nvSpPr>
        <p:spPr>
          <a:xfrm>
            <a:off x="7888543" y="4794805"/>
            <a:ext cx="422320" cy="2007647"/>
          </a:xfrm>
          <a:prstGeom prst="rtTriangle">
            <a:avLst/>
          </a:prstGeom>
          <a:solidFill>
            <a:schemeClr val="bg1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Resim 2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1913" y="5123785"/>
            <a:ext cx="580446" cy="547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918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r-TR" altLang="tr-TR" dirty="0" smtClean="0"/>
              <a:t>Bir Noktanın Mihver Etrafında </a:t>
            </a:r>
            <a:r>
              <a:rPr lang="tr-TR" altLang="tr-TR" dirty="0"/>
              <a:t>Dönmesi</a:t>
            </a:r>
            <a:endParaRPr lang="en-US" altLang="tr-TR" i="1" dirty="0" smtClean="0"/>
          </a:p>
        </p:txBody>
      </p:sp>
      <p:pic>
        <p:nvPicPr>
          <p:cNvPr id="22531" name="AADGHBC0.jpg" descr="AADGHBC0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293"/>
          <a:stretch/>
        </p:blipFill>
        <p:spPr bwMode="auto">
          <a:xfrm>
            <a:off x="5796136" y="1772816"/>
            <a:ext cx="3213785" cy="31845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İçerik Yer Tutucusu 2"/>
              <p:cNvSpPr>
                <a:spLocks noGrp="1"/>
              </p:cNvSpPr>
              <p:nvPr>
                <p:ph idx="1"/>
              </p:nvPr>
            </p:nvSpPr>
            <p:spPr>
              <a:xfrm>
                <a:off x="395536" y="1772816"/>
                <a:ext cx="4464496" cy="4392488"/>
              </a:xfrm>
            </p:spPr>
            <p:txBody>
              <a:bodyPr>
                <a:noAutofit/>
              </a:bodyPr>
              <a:lstStyle/>
              <a:p>
                <a:r>
                  <a:rPr lang="tr-TR" altLang="tr-TR" sz="2400" dirty="0" smtClean="0"/>
                  <a:t>Bir nokta </a:t>
                </a:r>
                <a:r>
                  <a:rPr lang="en-US" altLang="tr-TR" sz="2400" dirty="0" smtClean="0"/>
                  <a:t>(</a:t>
                </a:r>
                <a:r>
                  <a:rPr lang="en-US" altLang="tr-TR" sz="2400" i="1" dirty="0" err="1" smtClean="0"/>
                  <a:t>x</a:t>
                </a:r>
                <a:r>
                  <a:rPr lang="en-US" altLang="tr-TR" sz="2400" i="1" baseline="-25000" dirty="0" err="1" smtClean="0"/>
                  <a:t>r</a:t>
                </a:r>
                <a:r>
                  <a:rPr lang="en-US" altLang="tr-TR" sz="2400" i="1" dirty="0" smtClean="0"/>
                  <a:t> </a:t>
                </a:r>
                <a:r>
                  <a:rPr lang="en-US" altLang="tr-TR" sz="2400" i="1" dirty="0"/>
                  <a:t>, </a:t>
                </a:r>
                <a:r>
                  <a:rPr lang="en-US" altLang="tr-TR" sz="2400" i="1" dirty="0" err="1"/>
                  <a:t>y</a:t>
                </a:r>
                <a:r>
                  <a:rPr lang="en-US" altLang="tr-TR" sz="2400" i="1" baseline="-25000" dirty="0" err="1"/>
                  <a:t>r</a:t>
                </a:r>
                <a:r>
                  <a:rPr lang="en-US" altLang="tr-TR" sz="2400" i="1" dirty="0"/>
                  <a:t> </a:t>
                </a:r>
                <a:r>
                  <a:rPr lang="en-US" altLang="tr-TR" sz="2400" dirty="0" smtClean="0"/>
                  <a:t>)</a:t>
                </a:r>
                <a:r>
                  <a:rPr lang="tr-TR" altLang="tr-TR" sz="2400" dirty="0" smtClean="0"/>
                  <a:t> mihver noktasına göre </a:t>
                </a:r>
                <a:r>
                  <a:rPr lang="en-US" altLang="tr-TR" sz="2400" dirty="0" smtClean="0"/>
                  <a:t>(</a:t>
                </a:r>
                <a:r>
                  <a:rPr lang="en-US" altLang="tr-TR" sz="2400" i="1" dirty="0" smtClean="0"/>
                  <a:t>x</a:t>
                </a:r>
                <a:r>
                  <a:rPr lang="en-US" altLang="tr-TR" sz="2400" i="1" dirty="0"/>
                  <a:t>, y </a:t>
                </a:r>
                <a:r>
                  <a:rPr lang="en-US" altLang="tr-TR" sz="2400" dirty="0"/>
                  <a:t>) </a:t>
                </a:r>
                <a:r>
                  <a:rPr lang="tr-TR" altLang="tr-TR" sz="2400" dirty="0" smtClean="0"/>
                  <a:t>konumundan</a:t>
                </a:r>
                <a:r>
                  <a:rPr lang="en-US" altLang="tr-TR" sz="2400" dirty="0" smtClean="0"/>
                  <a:t> </a:t>
                </a:r>
                <a:r>
                  <a:rPr lang="en-US" altLang="tr-TR" sz="2400" dirty="0"/>
                  <a:t>(</a:t>
                </a:r>
                <a:r>
                  <a:rPr lang="en-US" altLang="tr-TR" sz="2400" i="1" dirty="0"/>
                  <a:t>x', y'</a:t>
                </a:r>
                <a:r>
                  <a:rPr lang="en-US" altLang="tr-TR" sz="2400" dirty="0"/>
                  <a:t> )  </a:t>
                </a:r>
                <a:r>
                  <a:rPr lang="tr-TR" altLang="tr-TR" sz="2400" dirty="0" smtClean="0"/>
                  <a:t>konumuna </a:t>
                </a:r>
                <a14:m>
                  <m:oMath xmlns:m="http://schemas.openxmlformats.org/officeDocument/2006/math">
                    <m:r>
                      <a:rPr lang="tr-TR" altLang="tr-TR" sz="2400" i="1">
                        <a:latin typeface="Cambria Math"/>
                        <a:ea typeface="Cambria Math"/>
                      </a:rPr>
                      <m:t>𝜃</m:t>
                    </m:r>
                    <m:r>
                      <a:rPr lang="tr-TR" altLang="tr-TR" sz="2400" i="1">
                        <a:latin typeface="Cambria Math"/>
                        <a:ea typeface="Cambria Math"/>
                      </a:rPr>
                      <m:t> </m:t>
                    </m:r>
                  </m:oMath>
                </a14:m>
                <a:r>
                  <a:rPr lang="tr-TR" altLang="tr-TR" sz="2400" dirty="0" smtClean="0"/>
                  <a:t>açısında döndürülmüştür. </a:t>
                </a:r>
              </a:p>
              <a:p>
                <a:r>
                  <a:rPr lang="tr-TR" altLang="tr-TR" sz="2400" dirty="0"/>
                  <a:t>Herhangi bir </a:t>
                </a:r>
                <a:r>
                  <a:rPr lang="en-US" altLang="tr-TR" sz="2400" dirty="0"/>
                  <a:t>(</a:t>
                </a:r>
                <a:r>
                  <a:rPr lang="en-US" altLang="tr-TR" sz="2400" i="1" dirty="0" err="1"/>
                  <a:t>x</a:t>
                </a:r>
                <a:r>
                  <a:rPr lang="en-US" altLang="tr-TR" sz="2400" i="1" baseline="-25000" dirty="0" err="1"/>
                  <a:t>r</a:t>
                </a:r>
                <a:r>
                  <a:rPr lang="en-US" altLang="tr-TR" sz="2400" i="1" dirty="0"/>
                  <a:t> , </a:t>
                </a:r>
                <a:r>
                  <a:rPr lang="en-US" altLang="tr-TR" sz="2400" i="1" dirty="0" err="1"/>
                  <a:t>y</a:t>
                </a:r>
                <a:r>
                  <a:rPr lang="en-US" altLang="tr-TR" sz="2400" i="1" baseline="-25000" dirty="0" err="1"/>
                  <a:t>r</a:t>
                </a:r>
                <a:r>
                  <a:rPr lang="en-US" altLang="tr-TR" sz="2400" i="1" dirty="0"/>
                  <a:t> </a:t>
                </a:r>
                <a:r>
                  <a:rPr lang="en-US" altLang="tr-TR" sz="2400" dirty="0"/>
                  <a:t>)</a:t>
                </a:r>
                <a:r>
                  <a:rPr lang="tr-TR" altLang="tr-TR" sz="2400" dirty="0"/>
                  <a:t> mihver noktası </a:t>
                </a:r>
                <a:r>
                  <a:rPr lang="tr-TR" altLang="tr-TR" sz="2400" dirty="0" smtClean="0"/>
                  <a:t>için,</a:t>
                </a:r>
              </a:p>
              <a:p>
                <a:endParaRPr lang="tr-TR" altLang="tr-TR" sz="2400" dirty="0"/>
              </a:p>
              <a:p>
                <a:endParaRPr lang="tr-TR" altLang="tr-TR" sz="2400" dirty="0" smtClean="0"/>
              </a:p>
              <a:p>
                <a:endParaRPr lang="tr-TR" altLang="tr-TR" sz="2400" dirty="0" smtClean="0"/>
              </a:p>
            </p:txBody>
          </p:sp>
        </mc:Choice>
        <mc:Fallback xmlns="">
          <p:sp>
            <p:nvSpPr>
              <p:cNvPr id="4" name="İçerik Yer Tutucus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5536" y="1772816"/>
                <a:ext cx="4464496" cy="4392488"/>
              </a:xfrm>
              <a:blipFill rotWithShape="1">
                <a:blip r:embed="rId4"/>
                <a:stretch>
                  <a:fillRect l="-1913" t="-1111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Dikdörtgen 5"/>
              <p:cNvSpPr/>
              <p:nvPr/>
            </p:nvSpPr>
            <p:spPr>
              <a:xfrm>
                <a:off x="35496" y="4581128"/>
                <a:ext cx="8208912" cy="7078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715963" lvl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tr-TR" altLang="tr-TR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brk m:alnAt="7"/>
                            </m:rPr>
                            <a:rPr lang="tr-TR" altLang="tr-TR" sz="2000" i="1">
                              <a:latin typeface="Cambria Math"/>
                            </a:rPr>
                            <m:t>𝑥</m:t>
                          </m:r>
                        </m:e>
                        <m:sup>
                          <m:r>
                            <a:rPr lang="tr-TR" altLang="tr-TR" sz="2000" i="1">
                              <a:latin typeface="Cambria Math"/>
                            </a:rPr>
                            <m:t>′</m:t>
                          </m:r>
                        </m:sup>
                      </m:sSup>
                      <m:r>
                        <a:rPr lang="tr-TR" altLang="tr-TR" sz="200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tr-TR" altLang="tr-T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altLang="tr-TR" sz="2000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tr-TR" altLang="tr-TR" sz="2000" i="1">
                              <a:latin typeface="Cambria Math"/>
                            </a:rPr>
                            <m:t>𝑟</m:t>
                          </m:r>
                        </m:sub>
                      </m:sSub>
                      <m:r>
                        <a:rPr lang="tr-TR" altLang="tr-TR" sz="2000" i="1">
                          <a:latin typeface="Cambria Math"/>
                        </a:rPr>
                        <m:t>+</m:t>
                      </m:r>
                      <m:r>
                        <a:rPr lang="tr-TR" altLang="tr-TR" sz="2000" b="0" i="0" smtClean="0">
                          <a:latin typeface="Cambria Math"/>
                        </a:rPr>
                        <m:t>(</m:t>
                      </m:r>
                      <m:r>
                        <m:rPr>
                          <m:sty m:val="p"/>
                        </m:rPr>
                        <a:rPr lang="tr-TR" altLang="tr-TR" sz="2000" b="0" i="0" smtClean="0">
                          <a:latin typeface="Cambria Math"/>
                        </a:rPr>
                        <m:t>x</m:t>
                      </m:r>
                      <m:r>
                        <a:rPr lang="tr-TR" altLang="tr-TR" sz="2000" b="0" i="0" smtClean="0"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tr-TR" altLang="tr-T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altLang="tr-TR" sz="2000" b="0" i="1" smtClean="0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tr-TR" altLang="tr-TR" sz="2000" i="1">
                              <a:latin typeface="Cambria Math"/>
                            </a:rPr>
                            <m:t>𝑟</m:t>
                          </m:r>
                        </m:sub>
                      </m:sSub>
                      <m:r>
                        <a:rPr lang="tr-TR" altLang="tr-TR" sz="2000" b="0" i="0" smtClean="0">
                          <a:latin typeface="Cambria Math"/>
                        </a:rPr>
                        <m:t>)</m:t>
                      </m:r>
                      <m:r>
                        <a:rPr lang="tr-TR" altLang="tr-TR" sz="2000">
                          <a:latin typeface="Cambria Math"/>
                        </a:rPr>
                        <m:t>.</m:t>
                      </m:r>
                      <m:func>
                        <m:funcPr>
                          <m:ctrlPr>
                            <a:rPr lang="tr-TR" altLang="tr-TR" sz="2000" b="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tr-TR" altLang="tr-TR" sz="2000">
                              <a:latin typeface="Cambria Math"/>
                              <a:ea typeface="Cambria Math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tr-TR" altLang="tr-TR" sz="20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tr-TR" altLang="tr-TR" sz="2000" i="1">
                                  <a:latin typeface="Cambria Math"/>
                                  <a:ea typeface="Cambria Math"/>
                                </a:rPr>
                                <m:t>𝜃</m:t>
                              </m:r>
                            </m:e>
                          </m:d>
                        </m:e>
                      </m:func>
                      <m:r>
                        <a:rPr lang="tr-TR" altLang="tr-TR" sz="2000" i="1">
                          <a:latin typeface="Cambria Math"/>
                          <a:ea typeface="Cambria Math"/>
                        </a:rPr>
                        <m:t>−</m:t>
                      </m:r>
                      <m:r>
                        <a:rPr lang="tr-TR" altLang="tr-TR" sz="2000" b="0" i="1" smtClean="0">
                          <a:latin typeface="Cambria Math"/>
                          <a:ea typeface="Cambria Math"/>
                        </a:rPr>
                        <m:t>(</m:t>
                      </m:r>
                      <m:r>
                        <a:rPr lang="tr-TR" altLang="tr-TR" sz="2000" b="0" i="1" smtClean="0">
                          <a:latin typeface="Cambria Math"/>
                        </a:rPr>
                        <m:t>𝑦</m:t>
                      </m:r>
                      <m:r>
                        <a:rPr lang="tr-TR" altLang="tr-TR" sz="2000" b="0" i="0" smtClean="0"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tr-TR" altLang="tr-T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altLang="tr-TR" sz="2000" i="1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tr-TR" altLang="tr-TR" sz="2000" i="1">
                              <a:latin typeface="Cambria Math"/>
                            </a:rPr>
                            <m:t>𝑟</m:t>
                          </m:r>
                        </m:sub>
                      </m:sSub>
                      <m:r>
                        <a:rPr lang="tr-TR" altLang="tr-TR" sz="2000" b="0" i="1" smtClean="0">
                          <a:latin typeface="Cambria Math"/>
                        </a:rPr>
                        <m:t>)</m:t>
                      </m:r>
                      <m:r>
                        <a:rPr lang="tr-TR" altLang="tr-TR" sz="2000" b="0" i="0" smtClean="0">
                          <a:latin typeface="Cambria Math"/>
                        </a:rPr>
                        <m:t>.</m:t>
                      </m:r>
                      <m:r>
                        <m:rPr>
                          <m:sty m:val="p"/>
                        </m:rPr>
                        <a:rPr lang="tr-TR" altLang="tr-TR" sz="2000">
                          <a:latin typeface="Cambria Math"/>
                          <a:ea typeface="Cambria Math"/>
                        </a:rPr>
                        <m:t>sin</m:t>
                      </m:r>
                      <m:r>
                        <a:rPr lang="tr-TR" altLang="tr-TR" sz="2000" i="1">
                          <a:latin typeface="Cambria Math"/>
                          <a:ea typeface="Cambria Math"/>
                        </a:rPr>
                        <m:t>⁡(</m:t>
                      </m:r>
                      <m:r>
                        <a:rPr lang="tr-TR" altLang="tr-TR" sz="2000" i="1">
                          <a:latin typeface="Cambria Math"/>
                          <a:ea typeface="Cambria Math"/>
                        </a:rPr>
                        <m:t>𝜃</m:t>
                      </m:r>
                      <m:r>
                        <a:rPr lang="tr-TR" altLang="tr-TR" sz="2000" b="0" i="1" smtClean="0">
                          <a:latin typeface="Cambria Math"/>
                          <a:ea typeface="Cambria Math"/>
                        </a:rPr>
                        <m:t>)</m:t>
                      </m:r>
                    </m:oMath>
                  </m:oMathPara>
                </a14:m>
                <a:endParaRPr lang="tr-TR" altLang="tr-TR" sz="2000" dirty="0"/>
              </a:p>
              <a:p>
                <a:pPr marL="715963" lvl="1" defTabSz="715963">
                  <a:tabLst>
                    <a:tab pos="715963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tr-TR" altLang="tr-TR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tr-TR" altLang="tr-TR" sz="2000" i="1">
                              <a:latin typeface="Cambria Math"/>
                            </a:rPr>
                            <m:t>𝑦</m:t>
                          </m:r>
                        </m:e>
                        <m:sup>
                          <m:r>
                            <a:rPr lang="tr-TR" altLang="tr-TR" sz="2000" i="1">
                              <a:latin typeface="Cambria Math"/>
                            </a:rPr>
                            <m:t>′</m:t>
                          </m:r>
                        </m:sup>
                      </m:sSup>
                      <m:r>
                        <a:rPr lang="tr-TR" altLang="tr-TR" sz="200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tr-TR" altLang="tr-T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altLang="tr-TR" sz="2000" i="1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tr-TR" altLang="tr-TR" sz="2000" i="1">
                              <a:latin typeface="Cambria Math"/>
                            </a:rPr>
                            <m:t>𝑟</m:t>
                          </m:r>
                        </m:sub>
                      </m:sSub>
                      <m:r>
                        <a:rPr lang="tr-TR" altLang="tr-TR" sz="2000" i="1" smtClean="0">
                          <a:latin typeface="Cambria Math"/>
                        </a:rPr>
                        <m:t>+ </m:t>
                      </m:r>
                      <m:d>
                        <m:dPr>
                          <m:ctrlPr>
                            <a:rPr lang="tr-TR" altLang="tr-TR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tr-TR" altLang="tr-TR" sz="2000">
                              <a:latin typeface="Cambria Math"/>
                            </a:rPr>
                            <m:t>x</m:t>
                          </m:r>
                          <m:r>
                            <a:rPr lang="tr-TR" altLang="tr-TR" sz="2000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tr-TR" altLang="tr-TR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altLang="tr-TR" sz="20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tr-TR" altLang="tr-TR" sz="2000" i="1">
                                  <a:latin typeface="Cambria Math"/>
                                </a:rPr>
                                <m:t>𝑟</m:t>
                              </m:r>
                            </m:sub>
                          </m:sSub>
                        </m:e>
                      </m:d>
                      <m:r>
                        <a:rPr lang="tr-TR" altLang="tr-TR" sz="2000" i="1">
                          <a:latin typeface="Cambria Math"/>
                          <a:ea typeface="Cambria Math"/>
                        </a:rPr>
                        <m:t>.</m:t>
                      </m:r>
                      <m:func>
                        <m:funcPr>
                          <m:ctrlPr>
                            <a:rPr lang="tr-TR" altLang="tr-TR" sz="20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tr-TR" altLang="tr-TR" sz="2000" b="0" i="0" smtClean="0">
                              <a:latin typeface="Cambria Math"/>
                              <a:ea typeface="Cambria Math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tr-TR" altLang="tr-TR" sz="20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tr-TR" altLang="tr-TR" sz="2000" i="1">
                                  <a:latin typeface="Cambria Math"/>
                                  <a:ea typeface="Cambria Math"/>
                                </a:rPr>
                                <m:t>𝜃</m:t>
                              </m:r>
                            </m:e>
                          </m:d>
                        </m:e>
                      </m:func>
                      <m:r>
                        <a:rPr lang="tr-TR" altLang="tr-TR" sz="2000" b="0" i="1" smtClean="0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tr-TR" altLang="tr-TR" sz="2000">
                          <a:latin typeface="Cambria Math"/>
                        </a:rPr>
                        <m:t>(</m:t>
                      </m:r>
                      <m:r>
                        <m:rPr>
                          <m:sty m:val="p"/>
                        </m:rPr>
                        <a:rPr lang="tr-TR" altLang="tr-TR" sz="2000" b="0" i="0" smtClean="0">
                          <a:latin typeface="Cambria Math"/>
                        </a:rPr>
                        <m:t>y</m:t>
                      </m:r>
                      <m:r>
                        <a:rPr lang="tr-TR" altLang="tr-TR" sz="2000"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tr-TR" altLang="tr-T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altLang="tr-TR" sz="2000" b="0" i="1" smtClean="0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tr-TR" altLang="tr-TR" sz="2000" i="1">
                              <a:latin typeface="Cambria Math"/>
                            </a:rPr>
                            <m:t>𝑟</m:t>
                          </m:r>
                        </m:sub>
                      </m:sSub>
                      <m:r>
                        <a:rPr lang="tr-TR" altLang="tr-TR" sz="2000">
                          <a:latin typeface="Cambria Math"/>
                        </a:rPr>
                        <m:t>).</m:t>
                      </m:r>
                      <m:r>
                        <m:rPr>
                          <m:sty m:val="p"/>
                        </m:rPr>
                        <a:rPr lang="tr-TR" altLang="tr-TR" sz="2000" b="0" i="0" smtClean="0">
                          <a:latin typeface="Cambria Math"/>
                          <a:ea typeface="Cambria Math"/>
                        </a:rPr>
                        <m:t>cos</m:t>
                      </m:r>
                      <m:r>
                        <a:rPr lang="tr-TR" altLang="tr-TR" sz="2000" i="1">
                          <a:latin typeface="Cambria Math"/>
                          <a:ea typeface="Cambria Math"/>
                        </a:rPr>
                        <m:t>⁡(</m:t>
                      </m:r>
                      <m:r>
                        <a:rPr lang="tr-TR" altLang="tr-TR" sz="2000" i="1">
                          <a:latin typeface="Cambria Math"/>
                          <a:ea typeface="Cambria Math"/>
                        </a:rPr>
                        <m:t>𝜃</m:t>
                      </m:r>
                      <m:r>
                        <m:rPr>
                          <m:nor/>
                        </m:rPr>
                        <a:rPr lang="tr-TR" altLang="tr-TR" sz="2000" b="0" i="0" smtClean="0">
                          <a:latin typeface="Cambria Math"/>
                          <a:ea typeface="Cambria Math"/>
                        </a:rPr>
                        <m:t>)</m:t>
                      </m:r>
                    </m:oMath>
                  </m:oMathPara>
                </a14:m>
                <a:endParaRPr lang="tr-TR" altLang="tr-TR" sz="2000" dirty="0"/>
              </a:p>
            </p:txBody>
          </p:sp>
        </mc:Choice>
        <mc:Fallback xmlns="">
          <p:sp>
            <p:nvSpPr>
              <p:cNvPr id="6" name="Dikdörtgen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96" y="4581128"/>
                <a:ext cx="8208912" cy="707886"/>
              </a:xfrm>
              <a:prstGeom prst="rect">
                <a:avLst/>
              </a:prstGeom>
              <a:blipFill rotWithShape="1">
                <a:blip r:embed="rId5"/>
                <a:stretch>
                  <a:fillRect b="-6838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Dikdörtgen 1"/>
          <p:cNvSpPr/>
          <p:nvPr/>
        </p:nvSpPr>
        <p:spPr>
          <a:xfrm>
            <a:off x="395536" y="5415607"/>
            <a:ext cx="835292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tr-TR" altLang="tr-TR" sz="2400" dirty="0"/>
              <a:t>Dönmeler de katı kütle dönüşümleridir</a:t>
            </a:r>
            <a:r>
              <a:rPr lang="tr-TR" altLang="tr-TR" sz="2400" smtClean="0"/>
              <a:t>. </a:t>
            </a:r>
            <a:endParaRPr lang="en-US" altLang="tr-TR" sz="2400" smtClean="0"/>
          </a:p>
          <a:p>
            <a:pPr marL="342900" indent="-342900">
              <a:buFont typeface="Arial" pitchFamily="34" charset="0"/>
              <a:buChar char="•"/>
            </a:pPr>
            <a:r>
              <a:rPr lang="tr-TR" altLang="tr-TR" sz="2400" smtClean="0"/>
              <a:t>Nesneye </a:t>
            </a:r>
            <a:r>
              <a:rPr lang="tr-TR" altLang="tr-TR" sz="2400" dirty="0" smtClean="0"/>
              <a:t>ait her nokta aynı anda döndürülür ve ardından </a:t>
            </a:r>
            <a:r>
              <a:rPr lang="tr-TR" altLang="tr-TR" sz="2400" smtClean="0"/>
              <a:t>aralarındaki </a:t>
            </a:r>
            <a:r>
              <a:rPr lang="en-US" altLang="tr-TR" sz="2400" smtClean="0"/>
              <a:t>doğrular</a:t>
            </a:r>
            <a:r>
              <a:rPr lang="tr-TR" altLang="tr-TR" sz="2400" smtClean="0"/>
              <a:t> </a:t>
            </a:r>
            <a:r>
              <a:rPr lang="tr-TR" altLang="tr-TR" sz="2400" dirty="0" smtClean="0"/>
              <a:t>çizdirilir.</a:t>
            </a:r>
            <a:endParaRPr lang="tr-TR" sz="2400" dirty="0"/>
          </a:p>
        </p:txBody>
      </p:sp>
    </p:spTree>
    <p:extLst>
      <p:ext uri="{BB962C8B-B14F-4D97-AF65-F5344CB8AC3E}">
        <p14:creationId xmlns:p14="http://schemas.microsoft.com/office/powerpoint/2010/main" val="2089191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tr-TR" altLang="tr-TR" dirty="0" smtClean="0"/>
              <a:t>İki Boyutta Ölçekleme</a:t>
            </a:r>
            <a:endParaRPr lang="en-US" altLang="tr-TR" dirty="0" smtClean="0"/>
          </a:p>
        </p:txBody>
      </p:sp>
      <p:pic>
        <p:nvPicPr>
          <p:cNvPr id="24579" name="AADGHBD0.jpg" descr="AADGHBD0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35"/>
          <a:stretch/>
        </p:blipFill>
        <p:spPr bwMode="auto">
          <a:xfrm>
            <a:off x="6660232" y="1988840"/>
            <a:ext cx="2131367" cy="36011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İçerik Yer Tutucusu 2"/>
              <p:cNvSpPr>
                <a:spLocks noGrp="1"/>
              </p:cNvSpPr>
              <p:nvPr>
                <p:ph idx="1"/>
              </p:nvPr>
            </p:nvSpPr>
            <p:spPr>
              <a:xfrm>
                <a:off x="395536" y="1772816"/>
                <a:ext cx="6264696" cy="4392488"/>
              </a:xfrm>
            </p:spPr>
            <p:txBody>
              <a:bodyPr>
                <a:no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altLang="tr-TR" sz="2400" i="1" dirty="0" smtClean="0"/>
                  <a:t>s</a:t>
                </a:r>
                <a:r>
                  <a:rPr lang="en-US" altLang="tr-TR" sz="2400" i="1" baseline="-25000" dirty="0" err="1"/>
                  <a:t>x</a:t>
                </a:r>
                <a:r>
                  <a:rPr lang="en-US" altLang="tr-TR" sz="2400" dirty="0"/>
                  <a:t> </a:t>
                </a:r>
                <a:r>
                  <a:rPr lang="tr-TR" altLang="tr-TR" sz="2400" dirty="0" smtClean="0"/>
                  <a:t>ve </a:t>
                </a:r>
                <a:r>
                  <a:rPr lang="en-US" altLang="tr-TR" sz="2400" i="1" dirty="0" err="1"/>
                  <a:t>s</a:t>
                </a:r>
                <a:r>
                  <a:rPr lang="en-US" altLang="tr-TR" sz="2400" i="1" baseline="-25000" dirty="0" err="1"/>
                  <a:t>y</a:t>
                </a:r>
                <a:r>
                  <a:rPr lang="en-US" altLang="tr-TR" sz="2400" dirty="0"/>
                  <a:t> </a:t>
                </a:r>
                <a:r>
                  <a:rPr lang="tr-TR" altLang="tr-TR" sz="2400" dirty="0" smtClean="0"/>
                  <a:t>ölçekleme parametreleriyle bir </a:t>
                </a:r>
                <a:r>
                  <a:rPr lang="en-US" altLang="tr-TR" sz="2400" b="1" dirty="0"/>
                  <a:t>P </a:t>
                </a:r>
                <a:r>
                  <a:rPr lang="tr-TR" altLang="tr-TR" sz="2400" dirty="0" smtClean="0"/>
                  <a:t>noktasının ölçeklenmesi</a:t>
                </a:r>
              </a:p>
              <a:p>
                <a:pPr marL="357188" indent="0">
                  <a:spcAft>
                    <a:spcPts val="600"/>
                  </a:spcAft>
                  <a:buNone/>
                </a:pPr>
                <a14:m>
                  <m:oMath xmlns:m="http://schemas.openxmlformats.org/officeDocument/2006/math">
                    <m:r>
                      <a:rPr lang="tr-TR" sz="1800" b="1" i="1" smtClean="0">
                        <a:latin typeface="Cambria Math"/>
                      </a:rPr>
                      <m:t>𝑺</m:t>
                    </m:r>
                    <m:r>
                      <a:rPr lang="tr-TR" sz="1800">
                        <a:latin typeface="Cambria Math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tr-TR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tr-TR" sz="18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tr-TR" altLang="tr-TR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tr-TR" altLang="tr-TR" sz="1800" i="1">
                                      <a:latin typeface="Cambria Math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tr-TR" altLang="tr-TR" sz="1800" i="1">
                                      <a:latin typeface="Cambria Math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  <m:e>
                              <m:r>
                                <a:rPr lang="tr-TR" sz="1800" b="0" i="1" smtClean="0">
                                  <a:latin typeface="Cambria Math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tr-TR" altLang="tr-TR" sz="1800" b="0" i="1" smtClean="0">
                                  <a:latin typeface="Cambria Math"/>
                                  <a:ea typeface="Cambria Math"/>
                                </a:rPr>
                                <m:t>0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tr-TR" altLang="tr-TR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tr-TR" altLang="tr-TR" sz="1800" i="1">
                                      <a:latin typeface="Cambria Math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altLang="tr-TR" sz="18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tr-TR" sz="2400" dirty="0" smtClean="0"/>
                  <a:t> </a:t>
                </a:r>
                <a:r>
                  <a:rPr lang="tr-TR" altLang="tr-TR" sz="2400" dirty="0" smtClean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tr-TR" altLang="tr-TR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tr-TR" altLang="tr-TR" sz="2400" b="1" i="1">
                            <a:latin typeface="Cambria Math"/>
                          </a:rPr>
                          <m:t>𝑷</m:t>
                        </m:r>
                      </m:e>
                      <m:sup>
                        <m:r>
                          <a:rPr lang="tr-TR" altLang="tr-TR" sz="2400" i="1">
                            <a:latin typeface="Cambria Math"/>
                          </a:rPr>
                          <m:t>′</m:t>
                        </m:r>
                      </m:sup>
                    </m:sSup>
                    <m:r>
                      <a:rPr lang="tr-TR" altLang="tr-TR" sz="2400" i="1">
                        <a:latin typeface="Cambria Math"/>
                      </a:rPr>
                      <m:t>=</m:t>
                    </m:r>
                    <m:r>
                      <a:rPr lang="tr-TR" altLang="tr-TR" sz="2400" b="1" i="1">
                        <a:latin typeface="Cambria Math"/>
                      </a:rPr>
                      <m:t>𝑺</m:t>
                    </m:r>
                    <m:r>
                      <a:rPr lang="tr-TR" altLang="tr-TR" sz="2400" b="1" i="1">
                        <a:latin typeface="Cambria Math"/>
                        <a:ea typeface="Cambria Math"/>
                      </a:rPr>
                      <m:t>×</m:t>
                    </m:r>
                    <m:r>
                      <a:rPr lang="tr-TR" altLang="tr-TR" sz="2400" b="1" i="1">
                        <a:latin typeface="Cambria Math"/>
                      </a:rPr>
                      <m:t>𝑷</m:t>
                    </m:r>
                  </m:oMath>
                </a14:m>
                <a:endParaRPr lang="tr-TR" altLang="tr-TR" sz="2400" dirty="0"/>
              </a:p>
              <a:p>
                <a:pPr lvl="1"/>
                <a:r>
                  <a:rPr lang="tr-TR" altLang="tr-TR" sz="2000" dirty="0" err="1" smtClean="0"/>
                  <a:t>s</a:t>
                </a:r>
                <a:r>
                  <a:rPr lang="tr-TR" altLang="tr-TR" sz="2000" baseline="-25000" dirty="0" err="1" smtClean="0"/>
                  <a:t>x</a:t>
                </a:r>
                <a:r>
                  <a:rPr lang="tr-TR" altLang="tr-TR" sz="2000" dirty="0"/>
                  <a:t>: x eksenindeki </a:t>
                </a:r>
                <a:r>
                  <a:rPr lang="tr-TR" altLang="tr-TR" sz="2000" dirty="0" smtClean="0"/>
                  <a:t>ölçekleme miktarı</a:t>
                </a:r>
                <a:endParaRPr lang="tr-TR" altLang="tr-TR" sz="2000" dirty="0"/>
              </a:p>
              <a:p>
                <a:pPr lvl="1"/>
                <a:r>
                  <a:rPr lang="tr-TR" altLang="tr-TR" sz="2000" dirty="0" err="1" smtClean="0"/>
                  <a:t>s</a:t>
                </a:r>
                <a:r>
                  <a:rPr lang="tr-TR" altLang="tr-TR" sz="2000" baseline="-25000" dirty="0" err="1" smtClean="0"/>
                  <a:t>y</a:t>
                </a:r>
                <a:r>
                  <a:rPr lang="tr-TR" altLang="tr-TR" sz="2000" dirty="0"/>
                  <a:t>: y eksenindeki </a:t>
                </a:r>
                <a:r>
                  <a:rPr lang="tr-TR" altLang="tr-TR" sz="2000" dirty="0" smtClean="0"/>
                  <a:t>ölçekleme miktarı</a:t>
                </a:r>
                <a:endParaRPr lang="tr-TR" altLang="tr-TR" sz="2000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tr-TR" altLang="tr-TR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brk m:alnAt="7"/>
                          </m:rPr>
                          <a:rPr lang="tr-TR" altLang="tr-TR" sz="1800" i="1">
                            <a:latin typeface="Cambria Math"/>
                          </a:rPr>
                          <m:t>𝑥</m:t>
                        </m:r>
                      </m:e>
                      <m:sup>
                        <m:r>
                          <a:rPr lang="tr-TR" altLang="tr-TR" sz="1800" i="1">
                            <a:latin typeface="Cambria Math"/>
                          </a:rPr>
                          <m:t>′</m:t>
                        </m:r>
                      </m:sup>
                    </m:sSup>
                    <m:r>
                      <a:rPr lang="tr-TR" altLang="tr-TR" sz="1800">
                        <a:latin typeface="Cambria Math"/>
                      </a:rPr>
                      <m:t>=</m:t>
                    </m:r>
                    <m:r>
                      <m:rPr>
                        <m:sty m:val="p"/>
                      </m:rPr>
                      <a:rPr lang="tr-TR" altLang="tr-TR" sz="1800">
                        <a:latin typeface="Cambria Math"/>
                      </a:rPr>
                      <m:t>x</m:t>
                    </m:r>
                    <m:r>
                      <a:rPr lang="tr-TR" altLang="tr-TR" sz="1800" b="0" i="0" smtClean="0">
                        <a:latin typeface="Cambria Math"/>
                      </a:rPr>
                      <m:t>.</m:t>
                    </m:r>
                    <m:sSub>
                      <m:sSubPr>
                        <m:ctrlPr>
                          <a:rPr lang="tr-TR" altLang="tr-TR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altLang="tr-TR" sz="1800" b="0" i="1" smtClean="0">
                            <a:latin typeface="Cambria Math"/>
                          </a:rPr>
                          <m:t>𝑠</m:t>
                        </m:r>
                      </m:e>
                      <m:sub>
                        <m:r>
                          <a:rPr lang="tr-TR" altLang="tr-TR" sz="1800" i="1">
                            <a:latin typeface="Cambria Math"/>
                          </a:rPr>
                          <m:t>𝑥</m:t>
                        </m:r>
                      </m:sub>
                    </m:sSub>
                  </m:oMath>
                </a14:m>
                <a:endParaRPr lang="tr-TR" altLang="tr-TR" sz="1800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tr-TR" altLang="tr-TR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tr-TR" altLang="tr-TR" sz="1800" i="1">
                            <a:latin typeface="Cambria Math"/>
                          </a:rPr>
                          <m:t>𝑦</m:t>
                        </m:r>
                      </m:e>
                      <m:sup>
                        <m:r>
                          <a:rPr lang="tr-TR" altLang="tr-TR" sz="1800" i="1">
                            <a:latin typeface="Cambria Math"/>
                          </a:rPr>
                          <m:t>′</m:t>
                        </m:r>
                      </m:sup>
                    </m:sSup>
                    <m:r>
                      <a:rPr lang="tr-TR" altLang="tr-TR" sz="1800">
                        <a:latin typeface="Cambria Math"/>
                      </a:rPr>
                      <m:t>=</m:t>
                    </m:r>
                    <m:r>
                      <m:rPr>
                        <m:sty m:val="p"/>
                      </m:rPr>
                      <a:rPr lang="tr-TR" altLang="tr-TR" sz="1800" smtClean="0">
                        <a:latin typeface="Cambria Math"/>
                      </a:rPr>
                      <m:t>y</m:t>
                    </m:r>
                    <m:r>
                      <a:rPr lang="tr-TR" altLang="tr-TR" sz="1800" b="0" i="1" smtClean="0">
                        <a:latin typeface="Cambria Math"/>
                      </a:rPr>
                      <m:t>.</m:t>
                    </m:r>
                    <m:sSub>
                      <m:sSubPr>
                        <m:ctrlPr>
                          <a:rPr lang="tr-TR" altLang="tr-TR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altLang="tr-TR" sz="1800" b="0" i="1" smtClean="0">
                            <a:latin typeface="Cambria Math"/>
                          </a:rPr>
                          <m:t>𝑠</m:t>
                        </m:r>
                      </m:e>
                      <m:sub>
                        <m:r>
                          <a:rPr lang="tr-TR" altLang="tr-TR" sz="1800" i="1">
                            <a:latin typeface="Cambria Math"/>
                          </a:rPr>
                          <m:t>𝑦</m:t>
                        </m:r>
                      </m:sub>
                    </m:sSub>
                  </m:oMath>
                </a14:m>
                <a:endParaRPr lang="tr-TR" altLang="tr-TR" sz="2000" dirty="0"/>
              </a:p>
              <a:p>
                <a:r>
                  <a:rPr lang="en-US" altLang="tr-TR" sz="2400" i="1" dirty="0" err="1" smtClean="0"/>
                  <a:t>s</a:t>
                </a:r>
                <a:r>
                  <a:rPr lang="en-US" altLang="tr-TR" sz="2400" i="1" baseline="-25000" dirty="0" err="1" smtClean="0"/>
                  <a:t>x</a:t>
                </a:r>
                <a:r>
                  <a:rPr lang="en-US" altLang="tr-TR" sz="2400" dirty="0" smtClean="0"/>
                  <a:t> </a:t>
                </a:r>
                <a:r>
                  <a:rPr lang="en-US" altLang="tr-TR" sz="2400" dirty="0"/>
                  <a:t>= 2 </a:t>
                </a:r>
                <a:r>
                  <a:rPr lang="tr-TR" altLang="tr-TR" sz="2400" dirty="0" smtClean="0"/>
                  <a:t>ve </a:t>
                </a:r>
                <a:r>
                  <a:rPr lang="en-US" altLang="tr-TR" sz="2400" i="1" dirty="0" err="1" smtClean="0"/>
                  <a:t>s</a:t>
                </a:r>
                <a:r>
                  <a:rPr lang="en-US" altLang="tr-TR" sz="2400" i="1" baseline="-25000" dirty="0" err="1" smtClean="0"/>
                  <a:t>y</a:t>
                </a:r>
                <a:r>
                  <a:rPr lang="en-US" altLang="tr-TR" sz="2400" dirty="0" smtClean="0"/>
                  <a:t> </a:t>
                </a:r>
                <a:r>
                  <a:rPr lang="en-US" altLang="tr-TR" sz="2400" dirty="0"/>
                  <a:t>= </a:t>
                </a:r>
                <a:r>
                  <a:rPr lang="en-US" altLang="tr-TR" sz="2400" dirty="0" smtClean="0"/>
                  <a:t>1</a:t>
                </a:r>
                <a:r>
                  <a:rPr lang="tr-TR" altLang="tr-TR" sz="2400" dirty="0" smtClean="0"/>
                  <a:t> ölçekleme faktörleri ile bir kareyi dikdörtgene dönüştürme.</a:t>
                </a:r>
              </a:p>
            </p:txBody>
          </p:sp>
        </mc:Choice>
        <mc:Fallback xmlns="">
          <p:sp>
            <p:nvSpPr>
              <p:cNvPr id="4" name="İçerik Yer Tutucus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5536" y="1772816"/>
                <a:ext cx="6264696" cy="4392488"/>
              </a:xfrm>
              <a:blipFill>
                <a:blip r:embed="rId4"/>
                <a:stretch>
                  <a:fillRect l="-1362" t="-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52479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tr-TR" altLang="tr-TR" dirty="0" smtClean="0"/>
              <a:t>İki Boyutta Ölçekleme</a:t>
            </a:r>
            <a:endParaRPr lang="en-US" altLang="tr-TR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İçerik Yer Tutucusu 2"/>
              <p:cNvSpPr>
                <a:spLocks noGrp="1"/>
              </p:cNvSpPr>
              <p:nvPr>
                <p:ph idx="1"/>
              </p:nvPr>
            </p:nvSpPr>
            <p:spPr>
              <a:xfrm>
                <a:off x="395536" y="1772816"/>
                <a:ext cx="8424936" cy="4392488"/>
              </a:xfrm>
            </p:spPr>
            <p:txBody>
              <a:bodyPr>
                <a:noAutofit/>
              </a:bodyPr>
              <a:lstStyle/>
              <a:p>
                <a:r>
                  <a:rPr lang="en-US" altLang="tr-TR" sz="2400" i="1" dirty="0" smtClean="0"/>
                  <a:t>s</a:t>
                </a:r>
                <a:r>
                  <a:rPr lang="en-US" altLang="tr-TR" sz="2400" i="1" baseline="-25000" dirty="0" err="1" smtClean="0"/>
                  <a:t>x</a:t>
                </a:r>
                <a:r>
                  <a:rPr lang="en-US" altLang="tr-TR" sz="2400" dirty="0" smtClean="0"/>
                  <a:t> </a:t>
                </a:r>
                <a:r>
                  <a:rPr lang="tr-TR" altLang="tr-TR" sz="2400" dirty="0" smtClean="0"/>
                  <a:t>= </a:t>
                </a:r>
                <a:r>
                  <a:rPr lang="en-US" altLang="tr-TR" sz="2400" i="1" dirty="0" err="1" smtClean="0"/>
                  <a:t>s</a:t>
                </a:r>
                <a:r>
                  <a:rPr lang="en-US" altLang="tr-TR" sz="2400" i="1" baseline="-25000" dirty="0" err="1" smtClean="0"/>
                  <a:t>y</a:t>
                </a:r>
                <a:r>
                  <a:rPr lang="en-US" altLang="tr-TR" sz="2400" dirty="0" smtClean="0"/>
                  <a:t> </a:t>
                </a:r>
                <a:r>
                  <a:rPr lang="tr-TR" altLang="tr-TR" sz="2400" dirty="0" smtClean="0"/>
                  <a:t>ise düzgün ölçekleme gerçekleşir ve nesne oranları korunur.</a:t>
                </a:r>
              </a:p>
              <a:p>
                <a:r>
                  <a:rPr lang="en-US" altLang="tr-TR" sz="2400" i="1" dirty="0" err="1" smtClean="0"/>
                  <a:t>s</a:t>
                </a:r>
                <a:r>
                  <a:rPr lang="en-US" altLang="tr-TR" sz="2400" i="1" baseline="-25000" dirty="0" err="1" smtClean="0"/>
                  <a:t>x</a:t>
                </a:r>
                <a:r>
                  <a:rPr lang="en-US" altLang="tr-TR" sz="2400" dirty="0" smtClean="0"/>
                  <a:t> </a:t>
                </a:r>
                <a14:m>
                  <m:oMath xmlns:m="http://schemas.openxmlformats.org/officeDocument/2006/math">
                    <m:r>
                      <a:rPr lang="en-US" altLang="tr-TR" sz="2400" i="1" dirty="0" smtClean="0">
                        <a:latin typeface="Cambria Math"/>
                        <a:ea typeface="Cambria Math"/>
                      </a:rPr>
                      <m:t>≠</m:t>
                    </m:r>
                  </m:oMath>
                </a14:m>
                <a:r>
                  <a:rPr lang="en-US" altLang="tr-TR" sz="2400" i="1" dirty="0" err="1" smtClean="0"/>
                  <a:t>s</a:t>
                </a:r>
                <a:r>
                  <a:rPr lang="en-US" altLang="tr-TR" sz="2400" i="1" baseline="-25000" dirty="0" err="1" smtClean="0"/>
                  <a:t>y</a:t>
                </a:r>
                <a:r>
                  <a:rPr lang="tr-TR" altLang="tr-TR" sz="2400" dirty="0" smtClean="0"/>
                  <a:t> ise diferansiyel ölçekleme gerçekleşir.</a:t>
                </a:r>
              </a:p>
              <a:p>
                <a:r>
                  <a:rPr lang="en-US" altLang="tr-TR" sz="2400" i="1" dirty="0"/>
                  <a:t>s</a:t>
                </a:r>
                <a:r>
                  <a:rPr lang="en-US" altLang="tr-TR" sz="2400" i="1" baseline="-25000" dirty="0" err="1"/>
                  <a:t>x</a:t>
                </a:r>
                <a:r>
                  <a:rPr lang="en-US" altLang="tr-TR" sz="2400" dirty="0"/>
                  <a:t> </a:t>
                </a:r>
                <a:r>
                  <a:rPr lang="tr-TR" altLang="tr-TR" sz="2400" dirty="0"/>
                  <a:t>, </a:t>
                </a:r>
                <a:r>
                  <a:rPr lang="en-US" altLang="tr-TR" sz="2400" i="1" dirty="0" err="1"/>
                  <a:t>s</a:t>
                </a:r>
                <a:r>
                  <a:rPr lang="en-US" altLang="tr-TR" sz="2400" i="1" baseline="-25000" dirty="0" err="1"/>
                  <a:t>y</a:t>
                </a:r>
                <a:r>
                  <a:rPr lang="tr-TR" altLang="tr-TR" sz="2400" i="1" baseline="-25000" dirty="0"/>
                  <a:t> </a:t>
                </a:r>
                <a14:m>
                  <m:oMath xmlns:m="http://schemas.openxmlformats.org/officeDocument/2006/math">
                    <m:r>
                      <a:rPr lang="tr-TR" altLang="tr-TR" sz="2400" b="0" i="1" dirty="0" smtClean="0">
                        <a:latin typeface="Cambria Math"/>
                        <a:ea typeface="Cambria Math"/>
                      </a:rPr>
                      <m:t>=</m:t>
                    </m:r>
                  </m:oMath>
                </a14:m>
                <a:r>
                  <a:rPr lang="tr-TR" altLang="tr-TR" sz="2400" dirty="0"/>
                  <a:t> 1 </a:t>
                </a:r>
                <a:r>
                  <a:rPr lang="tr-TR" altLang="tr-TR" sz="2400" dirty="0" smtClean="0"/>
                  <a:t>ise nesne aynı kalır.</a:t>
                </a:r>
              </a:p>
              <a:p>
                <a:r>
                  <a:rPr lang="en-US" altLang="tr-TR" sz="2400" i="1" dirty="0" err="1"/>
                  <a:t>s</a:t>
                </a:r>
                <a:r>
                  <a:rPr lang="en-US" altLang="tr-TR" sz="2400" i="1" baseline="-25000" dirty="0" err="1"/>
                  <a:t>x</a:t>
                </a:r>
                <a:r>
                  <a:rPr lang="en-US" altLang="tr-TR" sz="2400" dirty="0"/>
                  <a:t> </a:t>
                </a:r>
                <a:r>
                  <a:rPr lang="tr-TR" altLang="tr-TR" sz="2400" dirty="0" smtClean="0"/>
                  <a:t>, </a:t>
                </a:r>
                <a:r>
                  <a:rPr lang="en-US" altLang="tr-TR" sz="2400" i="1" dirty="0" err="1" smtClean="0"/>
                  <a:t>s</a:t>
                </a:r>
                <a:r>
                  <a:rPr lang="en-US" altLang="tr-TR" sz="2400" i="1" baseline="-25000" dirty="0" err="1" smtClean="0"/>
                  <a:t>y</a:t>
                </a:r>
                <a:r>
                  <a:rPr lang="tr-TR" altLang="tr-TR" sz="2400" i="1" baseline="-25000" dirty="0" smtClean="0"/>
                  <a:t> </a:t>
                </a:r>
                <a14:m>
                  <m:oMath xmlns:m="http://schemas.openxmlformats.org/officeDocument/2006/math">
                    <m:r>
                      <a:rPr lang="en-US" altLang="tr-TR" sz="2400" i="1" dirty="0">
                        <a:latin typeface="Cambria Math"/>
                        <a:ea typeface="Cambria Math"/>
                      </a:rPr>
                      <m:t>&lt;</m:t>
                    </m:r>
                  </m:oMath>
                </a14:m>
                <a:r>
                  <a:rPr lang="tr-TR" altLang="tr-TR" sz="2400" dirty="0" smtClean="0"/>
                  <a:t> 1 ise nesne küçülür.</a:t>
                </a:r>
              </a:p>
              <a:p>
                <a:r>
                  <a:rPr lang="en-US" altLang="tr-TR" sz="2400" i="1" dirty="0"/>
                  <a:t>s</a:t>
                </a:r>
                <a:r>
                  <a:rPr lang="en-US" altLang="tr-TR" sz="2400" i="1" baseline="-25000" dirty="0" err="1"/>
                  <a:t>x</a:t>
                </a:r>
                <a:r>
                  <a:rPr lang="en-US" altLang="tr-TR" sz="2400" dirty="0"/>
                  <a:t> </a:t>
                </a:r>
                <a:r>
                  <a:rPr lang="tr-TR" altLang="tr-TR" sz="2400" dirty="0"/>
                  <a:t>, </a:t>
                </a:r>
                <a:r>
                  <a:rPr lang="en-US" altLang="tr-TR" sz="2400" i="1" dirty="0" err="1"/>
                  <a:t>s</a:t>
                </a:r>
                <a:r>
                  <a:rPr lang="en-US" altLang="tr-TR" sz="2400" i="1" baseline="-25000" dirty="0" err="1"/>
                  <a:t>y</a:t>
                </a:r>
                <a:r>
                  <a:rPr lang="tr-TR" altLang="tr-TR" sz="2400" i="1" baseline="-25000" dirty="0"/>
                  <a:t> </a:t>
                </a:r>
                <a14:m>
                  <m:oMath xmlns:m="http://schemas.openxmlformats.org/officeDocument/2006/math">
                    <m:r>
                      <a:rPr lang="tr-TR" altLang="tr-TR" sz="2400" b="0" i="1" smtClean="0">
                        <a:latin typeface="Cambria Math"/>
                      </a:rPr>
                      <m:t>&gt;</m:t>
                    </m:r>
                  </m:oMath>
                </a14:m>
                <a:r>
                  <a:rPr lang="tr-TR" altLang="tr-TR" sz="2400" dirty="0" smtClean="0"/>
                  <a:t> 1 ise nesne büyür.</a:t>
                </a:r>
              </a:p>
              <a:p>
                <a:r>
                  <a:rPr lang="en-US" altLang="tr-TR" sz="2400" i="1" dirty="0"/>
                  <a:t>s</a:t>
                </a:r>
                <a:r>
                  <a:rPr lang="en-US" altLang="tr-TR" sz="2400" i="1" baseline="-25000" dirty="0" err="1"/>
                  <a:t>x</a:t>
                </a:r>
                <a:r>
                  <a:rPr lang="en-US" altLang="tr-TR" sz="2400" dirty="0"/>
                  <a:t> </a:t>
                </a:r>
                <a:r>
                  <a:rPr lang="tr-TR" altLang="tr-TR" sz="2400" dirty="0"/>
                  <a:t>, </a:t>
                </a:r>
                <a:r>
                  <a:rPr lang="en-US" altLang="tr-TR" sz="2400" i="1" dirty="0" err="1"/>
                  <a:t>s</a:t>
                </a:r>
                <a:r>
                  <a:rPr lang="en-US" altLang="tr-TR" sz="2400" i="1" baseline="-25000" dirty="0" err="1"/>
                  <a:t>y</a:t>
                </a:r>
                <a:r>
                  <a:rPr lang="tr-TR" altLang="tr-TR" sz="2400" i="1" baseline="-25000" dirty="0"/>
                  <a:t> </a:t>
                </a:r>
                <a14:m>
                  <m:oMath xmlns:m="http://schemas.openxmlformats.org/officeDocument/2006/math">
                    <m:r>
                      <a:rPr lang="tr-TR" altLang="tr-TR" sz="2400" b="0" i="1" smtClean="0">
                        <a:latin typeface="Cambria Math"/>
                      </a:rPr>
                      <m:t>&lt;</m:t>
                    </m:r>
                  </m:oMath>
                </a14:m>
                <a:r>
                  <a:rPr lang="tr-TR" altLang="tr-TR" sz="2400" dirty="0"/>
                  <a:t> </a:t>
                </a:r>
                <a:r>
                  <a:rPr lang="tr-TR" altLang="tr-TR" sz="2400" dirty="0" smtClean="0"/>
                  <a:t>0 ise nesne hem ölçeklenir hem de yansıtılır.</a:t>
                </a:r>
                <a:endParaRPr lang="tr-TR" altLang="tr-TR" sz="2400" dirty="0"/>
              </a:p>
              <a:p>
                <a:pPr lvl="1"/>
                <a:endParaRPr lang="tr-TR" altLang="tr-TR" sz="2000" dirty="0"/>
              </a:p>
              <a:p>
                <a:pPr lvl="1"/>
                <a:endParaRPr lang="tr-TR" altLang="tr-TR" sz="2000" dirty="0"/>
              </a:p>
              <a:p>
                <a:pPr lvl="1"/>
                <a:endParaRPr lang="tr-TR" altLang="tr-TR" sz="2000" dirty="0" smtClean="0"/>
              </a:p>
            </p:txBody>
          </p:sp>
        </mc:Choice>
        <mc:Fallback xmlns="">
          <p:sp>
            <p:nvSpPr>
              <p:cNvPr id="4" name="İçerik Yer Tutucus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5536" y="1772816"/>
                <a:ext cx="8424936" cy="4392488"/>
              </a:xfrm>
              <a:blipFill rotWithShape="1">
                <a:blip r:embed="rId3"/>
                <a:stretch>
                  <a:fillRect l="-1013" t="-1111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45903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is Teması">
  <a:themeElements>
    <a:clrScheme name="Ofi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is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i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is Teması">
  <a:themeElements>
    <a:clrScheme name="Ofi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is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i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22154</TotalTime>
  <Words>2551</Words>
  <Application>Microsoft Office PowerPoint</Application>
  <PresentationFormat>Ekran Gösterisi (4:3)</PresentationFormat>
  <Paragraphs>507</Paragraphs>
  <Slides>61</Slides>
  <Notes>52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4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61</vt:i4>
      </vt:variant>
    </vt:vector>
  </HeadingPairs>
  <TitlesOfParts>
    <vt:vector size="66" baseType="lpstr">
      <vt:lpstr>Arial</vt:lpstr>
      <vt:lpstr>Calibri</vt:lpstr>
      <vt:lpstr>Cambria Math</vt:lpstr>
      <vt:lpstr>Times</vt:lpstr>
      <vt:lpstr>Ofis Teması</vt:lpstr>
      <vt:lpstr>BMB 3022 BİLGİSAYAR GRAFİKLERİ</vt:lpstr>
      <vt:lpstr>İki Boyutta Nokta Kayma Dönüşümü</vt:lpstr>
      <vt:lpstr>İki Boyutta Poligon Dönüşümü</vt:lpstr>
      <vt:lpstr>Bir Mihver Noktası Etrafında Dönme</vt:lpstr>
      <vt:lpstr>Bir Noktanın Orijin Etrafında Dönmesi</vt:lpstr>
      <vt:lpstr>Bir Noktanın Orijin Etrafında Dönmesi</vt:lpstr>
      <vt:lpstr>Bir Noktanın Mihver Etrafında Dönmesi</vt:lpstr>
      <vt:lpstr>İki Boyutta Ölçekleme</vt:lpstr>
      <vt:lpstr>İki Boyutta Ölçekleme</vt:lpstr>
      <vt:lpstr>Doğru Ölçekleme</vt:lpstr>
      <vt:lpstr>Sabit Bir Noktaya Göre Ölçekleme</vt:lpstr>
      <vt:lpstr>Nesneleri Ölçekleme</vt:lpstr>
      <vt:lpstr>Matris Temsilleri ve Homojen Koordinatlar</vt:lpstr>
      <vt:lpstr>Matris Temsilleri ve Homojen Koordinatlar</vt:lpstr>
      <vt:lpstr>Homojen Koordinatlarda 2-B Kayma</vt:lpstr>
      <vt:lpstr>Homojen Koordinatlarda 2-B Dönme</vt:lpstr>
      <vt:lpstr>Homojen Koordinatlarda 2-B Ölçekleme</vt:lpstr>
      <vt:lpstr>Eksenlere göre Yansıtma</vt:lpstr>
      <vt:lpstr>Homojen Koordinatlarda 2-B Eksenlere göre Yansıtma</vt:lpstr>
      <vt:lpstr>Homojen Koordinatlarda Orijine göre Yansıtma</vt:lpstr>
      <vt:lpstr>Homojen Koordinatlarda x=±y Doğrularına göre Yansıtma</vt:lpstr>
      <vt:lpstr>Kaykılma (Shear)</vt:lpstr>
      <vt:lpstr>Homojen Koordinatlarda x Doğrultusunda Kaykılma </vt:lpstr>
      <vt:lpstr>Homojen Koordinatlarda y Doğrultusunda Kaykılma </vt:lpstr>
      <vt:lpstr>y Referans Hattına göre x Doğrultusunda Kaykılma</vt:lpstr>
      <vt:lpstr>x Referans Hattına göre y Doğrultusunda Kaykılma</vt:lpstr>
      <vt:lpstr>Kayma ve Dönme Dönüşümlerinin Tersi</vt:lpstr>
      <vt:lpstr>Ölçekleme Dönüşümünün Tersi</vt:lpstr>
      <vt:lpstr>Dönüşümler ve Grafik Kütüphaneleri</vt:lpstr>
      <vt:lpstr>Bir Nesneyi Mihver Etrafında Döndürme </vt:lpstr>
      <vt:lpstr>Bir Nesneyi Sabit Noktaya Göre Ölçekleme</vt:lpstr>
      <vt:lpstr>İki Boyutta Birleşik Dönüşümler</vt:lpstr>
      <vt:lpstr>İki Boyutta Birleşik Dönüşümler</vt:lpstr>
      <vt:lpstr>İki Boyutta Birleşik Dönüşümler Mihver Etrafında Döndürme </vt:lpstr>
      <vt:lpstr>İki Boyutta Birleşik Dönüşümler Genel Ölçekleme Yönleri</vt:lpstr>
      <vt:lpstr>İki Boyutta Birleşik Dönüşümler Genel Ölçekleme Yönleri</vt:lpstr>
      <vt:lpstr>İki Boyutta Birleşik Dönüşümler  Bir z Ekseni Doğrusuna göre Yansıtma</vt:lpstr>
      <vt:lpstr>İki Boyutta Birleşik Dönüşümler  x=±y Doğrularına göre Yansıtma</vt:lpstr>
      <vt:lpstr>Dönüşümlerin Sırası</vt:lpstr>
      <vt:lpstr>Matris Birleştirme Özellikleri</vt:lpstr>
      <vt:lpstr>OpenGL Kaydırma Fonksiyonu</vt:lpstr>
      <vt:lpstr>OpenGL Döndürme Fonksiyonu</vt:lpstr>
      <vt:lpstr>OpenGL Ölçekleme Fonksiyonu</vt:lpstr>
      <vt:lpstr>Dönüşüm Matrisleri için Örnek OpenGL Uygulaması</vt:lpstr>
      <vt:lpstr>OpenGL Dönüşüm Matrisleri</vt:lpstr>
      <vt:lpstr>OpenGL Dönüşüm Dizisi Örneği</vt:lpstr>
      <vt:lpstr>Muadil GLM Kütüphanesi Fonsiyonları</vt:lpstr>
      <vt:lpstr>Birim Yönelim Vektörleri</vt:lpstr>
      <vt:lpstr>Homojen Dönüşüm Matrisi Bileşenleri</vt:lpstr>
      <vt:lpstr>Homojen Dönüşüm Matrisi Bileşenleri</vt:lpstr>
      <vt:lpstr>İki Kartezyen Koordinat Sistemi Arasında Dönüşüm</vt:lpstr>
      <vt:lpstr>İki Kartezyen Koordinat Sistemi Arasında Dönüşüm</vt:lpstr>
      <vt:lpstr>İki Kartezyen Koordinat Sistemi Arasında Alternatif Dönüşüm</vt:lpstr>
      <vt:lpstr>İki Kartezyen Koordinat Sistemi Arasında Alternatif Dönüşüm</vt:lpstr>
      <vt:lpstr>2-B Çizimde Kaydırma</vt:lpstr>
      <vt:lpstr>2-B Çizimde Döndürme</vt:lpstr>
      <vt:lpstr>2-B Çizimde Döndürme</vt:lpstr>
      <vt:lpstr>2-B Çizimde Ölçekleme</vt:lpstr>
      <vt:lpstr>Dönüşüm Türleri</vt:lpstr>
      <vt:lpstr>OpenGL Geometrik Dönüşüm Fonksiyonlarının Özeti</vt:lpstr>
      <vt:lpstr>Lab4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Grafik Donanımı</dc:title>
  <dc:creator>cnr</dc:creator>
  <cp:lastModifiedBy>Ceydanur Öztürk</cp:lastModifiedBy>
  <cp:revision>380</cp:revision>
  <dcterms:created xsi:type="dcterms:W3CDTF">2019-09-27T04:50:11Z</dcterms:created>
  <dcterms:modified xsi:type="dcterms:W3CDTF">2025-04-22T18:21:23Z</dcterms:modified>
</cp:coreProperties>
</file>